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style4.xml" ContentType="application/vnd.ms-office.chartstyle+xml"/>
  <Override PartName="/ppt/charts/colors4.xml" ContentType="application/vnd.ms-office.chartcolorstyle+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56" r:id="rId2"/>
    <p:sldId id="287" r:id="rId3"/>
    <p:sldId id="288" r:id="rId4"/>
    <p:sldId id="289" r:id="rId5"/>
    <p:sldId id="290" r:id="rId6"/>
    <p:sldId id="291" r:id="rId7"/>
    <p:sldId id="292" r:id="rId8"/>
    <p:sldId id="293" r:id="rId9"/>
    <p:sldId id="265" r:id="rId10"/>
    <p:sldId id="264" r:id="rId11"/>
    <p:sldId id="294" r:id="rId12"/>
    <p:sldId id="295" r:id="rId13"/>
    <p:sldId id="259" r:id="rId14"/>
    <p:sldId id="266" r:id="rId15"/>
    <p:sldId id="296" r:id="rId16"/>
    <p:sldId id="297" r:id="rId17"/>
    <p:sldId id="310"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98" r:id="rId31"/>
    <p:sldId id="261" r:id="rId32"/>
    <p:sldId id="301" r:id="rId33"/>
    <p:sldId id="279" r:id="rId34"/>
    <p:sldId id="302" r:id="rId35"/>
    <p:sldId id="281" r:id="rId36"/>
    <p:sldId id="303" r:id="rId37"/>
    <p:sldId id="282" r:id="rId38"/>
    <p:sldId id="283" r:id="rId39"/>
    <p:sldId id="284" r:id="rId40"/>
    <p:sldId id="280" r:id="rId41"/>
    <p:sldId id="306" r:id="rId42"/>
    <p:sldId id="307" r:id="rId43"/>
    <p:sldId id="308" r:id="rId44"/>
    <p:sldId id="304" r:id="rId45"/>
    <p:sldId id="262" r:id="rId46"/>
    <p:sldId id="305" r:id="rId47"/>
    <p:sldId id="299" r:id="rId48"/>
    <p:sldId id="309"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uca_\Desktop\Grafici%20per%20Questionario%20Or.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uca_\Desktop\Grafici%20per%20Questionario%20Or.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28.xml.rels><?xml version="1.0" encoding="UTF-8" standalone="yes"?>
<Relationships xmlns="http://schemas.openxmlformats.org/package/2006/relationships"><Relationship Id="rId3" Type="http://schemas.openxmlformats.org/officeDocument/2006/relationships/oleObject" Target="file:///C:\Users\Luca_\Desktop\Relazione%20Orientamento\Grafici%20per%20Questionario%20Or.xlsx" TargetMode="External"/><Relationship Id="rId2" Type="http://schemas.microsoft.com/office/2011/relationships/chartColorStyle" Target="colors4.xml"/><Relationship Id="rId1" Type="http://schemas.microsoft.com/office/2011/relationships/chartStyle" Target="style4.xml"/></Relationships>
</file>

<file path=ppt/charts/_rels/chart29.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uca_\Desktop\Grafici%20per%20Questionario%20Or.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Luca_\Desktop\Grafici%20per%20Questionario%20Or.xlsx" TargetMode="External"/><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uca_\Desktop\Grafici%20per%20Questionario%20Or.xlsx" TargetMode="External"/><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uca_\Desktop\Grafici%20per%20Questionario%20Or.xlsx" TargetMode="External"/><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1" Type="http://schemas.openxmlformats.org/officeDocument/2006/relationships/oleObject" Target="file:///C:\Users\Luca_\Desktop\Grafici%20per%20Questionario%20Or.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uca_\Desktop\Relazione%20Orientamento\Grafici%20per%20Questionario%20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5277779448576055E-2"/>
          <c:y val="2.6862026862026864E-2"/>
          <c:w val="0.96944444110284789"/>
          <c:h val="0.79885225885225886"/>
        </c:manualLayout>
      </c:layout>
      <c:barChart>
        <c:barDir val="col"/>
        <c:grouping val="clustered"/>
        <c:varyColors val="0"/>
        <c:ser>
          <c:idx val="0"/>
          <c:order val="0"/>
          <c:spPr>
            <a:gradFill>
              <a:gsLst>
                <a:gs pos="0">
                  <a:srgbClr val="92D050"/>
                </a:gs>
                <a:gs pos="50000">
                  <a:schemeClr val="accent3">
                    <a:lumMod val="75000"/>
                  </a:schemeClr>
                </a:gs>
                <a:gs pos="100000">
                  <a:srgbClr val="00B050"/>
                </a:gs>
              </a:gsLst>
              <a:lin ang="5400000" scaled="0"/>
            </a:gradFill>
          </c:spPr>
          <c:invertIfNegative val="0"/>
          <c:dLbls>
            <c:spPr>
              <a:noFill/>
              <a:ln>
                <a:noFill/>
              </a:ln>
            </c:spPr>
            <c:txPr>
              <a:bodyPr/>
              <a:lstStyle/>
              <a:p>
                <a:pPr>
                  <a:defRPr sz="1800">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Foglio1!$B$2:$B$6</c:f>
              <c:numCache>
                <c:formatCode>0.0%</c:formatCode>
                <c:ptCount val="5"/>
                <c:pt idx="0">
                  <c:v>6.8493150684931503E-2</c:v>
                </c:pt>
                <c:pt idx="1">
                  <c:v>0.19634703196347031</c:v>
                </c:pt>
                <c:pt idx="2">
                  <c:v>0.34246575342465752</c:v>
                </c:pt>
                <c:pt idx="3">
                  <c:v>0.25570776255707761</c:v>
                </c:pt>
                <c:pt idx="4">
                  <c:v>0.13698630136986301</c:v>
                </c:pt>
              </c:numCache>
            </c:numRef>
          </c:val>
          <c:extLst>
            <c:ext xmlns:c16="http://schemas.microsoft.com/office/drawing/2014/chart" uri="{C3380CC4-5D6E-409C-BE32-E72D297353CC}">
              <c16:uniqueId val="{00000000-11D1-4811-93EF-C74E07B8034D}"/>
            </c:ext>
          </c:extLst>
        </c:ser>
        <c:dLbls>
          <c:showLegendKey val="0"/>
          <c:showVal val="0"/>
          <c:showCatName val="0"/>
          <c:showSerName val="0"/>
          <c:showPercent val="0"/>
          <c:showBubbleSize val="0"/>
        </c:dLbls>
        <c:gapWidth val="150"/>
        <c:axId val="132703232"/>
        <c:axId val="161690688"/>
      </c:barChart>
      <c:catAx>
        <c:axId val="132703232"/>
        <c:scaling>
          <c:orientation val="minMax"/>
        </c:scaling>
        <c:delete val="1"/>
        <c:axPos val="b"/>
        <c:majorTickMark val="out"/>
        <c:minorTickMark val="none"/>
        <c:tickLblPos val="nextTo"/>
        <c:crossAx val="161690688"/>
        <c:crosses val="autoZero"/>
        <c:auto val="1"/>
        <c:lblAlgn val="ctr"/>
        <c:lblOffset val="100"/>
        <c:noMultiLvlLbl val="0"/>
      </c:catAx>
      <c:valAx>
        <c:axId val="161690688"/>
        <c:scaling>
          <c:orientation val="minMax"/>
        </c:scaling>
        <c:delete val="1"/>
        <c:axPos val="l"/>
        <c:numFmt formatCode="0.0%" sourceLinked="1"/>
        <c:majorTickMark val="out"/>
        <c:minorTickMark val="none"/>
        <c:tickLblPos val="nextTo"/>
        <c:crossAx val="132703232"/>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Foglio3!$A$30:$A$34</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1838-41DF-9781-EBB829432D9C}"/>
              </c:ext>
            </c:extLst>
          </c:dPt>
          <c:dPt>
            <c:idx val="2"/>
            <c:invertIfNegative val="0"/>
            <c:bubble3D val="0"/>
            <c:spPr>
              <a:solidFill>
                <a:srgbClr val="92D050"/>
              </a:solidFill>
            </c:spPr>
            <c:extLst>
              <c:ext xmlns:c16="http://schemas.microsoft.com/office/drawing/2014/chart" uri="{C3380CC4-5D6E-409C-BE32-E72D297353CC}">
                <c16:uniqueId val="{00000003-1838-41DF-9781-EBB829432D9C}"/>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1838-41DF-9781-EBB829432D9C}"/>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1838-41DF-9781-EBB829432D9C}"/>
              </c:ext>
            </c:extLst>
          </c:dPt>
          <c:dLbls>
            <c:dLbl>
              <c:idx val="0"/>
              <c:layout>
                <c:manualLayout>
                  <c:x val="0"/>
                  <c:y val="5.64444444444444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838-41DF-9781-EBB829432D9C}"/>
                </c:ext>
              </c:extLst>
            </c:dLbl>
            <c:dLbl>
              <c:idx val="1"/>
              <c:layout>
                <c:manualLayout>
                  <c:x val="6.5346385542168674E-3"/>
                  <c:y val="6.15965917279147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838-41DF-9781-EBB829432D9C}"/>
                </c:ext>
              </c:extLst>
            </c:dLbl>
            <c:dLbl>
              <c:idx val="2"/>
              <c:layout>
                <c:manualLayout>
                  <c:x val="6.7739290495314594E-3"/>
                  <c:y val="6.39483354950280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838-41DF-9781-EBB829432D9C}"/>
                </c:ext>
              </c:extLst>
            </c:dLbl>
            <c:dLbl>
              <c:idx val="3"/>
              <c:layout>
                <c:manualLayout>
                  <c:x val="-8.0843973490926958E-17"/>
                  <c:y val="6.58518518518518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838-41DF-9781-EBB829432D9C}"/>
                </c:ext>
              </c:extLst>
            </c:dLbl>
            <c:dLbl>
              <c:idx val="4"/>
              <c:layout>
                <c:manualLayout>
                  <c:x val="1.1024305555555556E-2"/>
                  <c:y val="6.34999999999999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838-41DF-9781-EBB829432D9C}"/>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Foglio3!$B$30:$B$34</c:f>
              <c:numCache>
                <c:formatCode>0.00%</c:formatCode>
                <c:ptCount val="5"/>
                <c:pt idx="0">
                  <c:v>0.18421052631578946</c:v>
                </c:pt>
                <c:pt idx="1">
                  <c:v>0.15789473684210525</c:v>
                </c:pt>
                <c:pt idx="2">
                  <c:v>0.34649122807017546</c:v>
                </c:pt>
                <c:pt idx="3">
                  <c:v>6.5789473684210523E-2</c:v>
                </c:pt>
                <c:pt idx="4">
                  <c:v>0.24561403508771928</c:v>
                </c:pt>
              </c:numCache>
            </c:numRef>
          </c:val>
          <c:extLst>
            <c:ext xmlns:c16="http://schemas.microsoft.com/office/drawing/2014/chart" uri="{C3380CC4-5D6E-409C-BE32-E72D297353CC}">
              <c16:uniqueId val="{00000009-1838-41DF-9781-EBB829432D9C}"/>
            </c:ext>
          </c:extLst>
        </c:ser>
        <c:dLbls>
          <c:showLegendKey val="0"/>
          <c:showVal val="0"/>
          <c:showCatName val="0"/>
          <c:showSerName val="0"/>
          <c:showPercent val="0"/>
          <c:showBubbleSize val="0"/>
        </c:dLbls>
        <c:gapWidth val="0"/>
        <c:gapDepth val="135"/>
        <c:shape val="box"/>
        <c:axId val="130368000"/>
        <c:axId val="128089408"/>
        <c:axId val="0"/>
      </c:bar3DChart>
      <c:catAx>
        <c:axId val="130368000"/>
        <c:scaling>
          <c:orientation val="minMax"/>
        </c:scaling>
        <c:delete val="1"/>
        <c:axPos val="b"/>
        <c:majorTickMark val="out"/>
        <c:minorTickMark val="none"/>
        <c:tickLblPos val="nextTo"/>
        <c:crossAx val="128089408"/>
        <c:crosses val="autoZero"/>
        <c:auto val="1"/>
        <c:lblAlgn val="ctr"/>
        <c:lblOffset val="100"/>
        <c:noMultiLvlLbl val="0"/>
      </c:catAx>
      <c:valAx>
        <c:axId val="128089408"/>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0368000"/>
        <c:crosses val="autoZero"/>
        <c:crossBetween val="between"/>
      </c:valAx>
      <c:spPr>
        <a:noFill/>
      </c:spPr>
    </c:plotArea>
    <c:plotVisOnly val="1"/>
    <c:dispBlanksAs val="gap"/>
    <c:showDLblsOverMax val="0"/>
  </c:chart>
  <c:spPr>
    <a:noFill/>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Foglio3!$A$54:$A$58</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E6B2-40E0-B747-DBC5EECC3AA5}"/>
              </c:ext>
            </c:extLst>
          </c:dPt>
          <c:dPt>
            <c:idx val="2"/>
            <c:invertIfNegative val="0"/>
            <c:bubble3D val="0"/>
            <c:spPr>
              <a:solidFill>
                <a:srgbClr val="92D050"/>
              </a:solidFill>
            </c:spPr>
            <c:extLst>
              <c:ext xmlns:c16="http://schemas.microsoft.com/office/drawing/2014/chart" uri="{C3380CC4-5D6E-409C-BE32-E72D297353CC}">
                <c16:uniqueId val="{00000003-E6B2-40E0-B747-DBC5EECC3AA5}"/>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E6B2-40E0-B747-DBC5EECC3AA5}"/>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E6B2-40E0-B747-DBC5EECC3AA5}"/>
              </c:ext>
            </c:extLst>
          </c:dPt>
          <c:dLbls>
            <c:dLbl>
              <c:idx val="0"/>
              <c:layout>
                <c:manualLayout>
                  <c:x val="-4.2503346720214191E-3"/>
                  <c:y val="5.26192534947397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6B2-40E0-B747-DBC5EECC3AA5}"/>
                </c:ext>
              </c:extLst>
            </c:dLbl>
            <c:dLbl>
              <c:idx val="1"/>
              <c:layout>
                <c:manualLayout>
                  <c:x val="6.3755020080321287E-3"/>
                  <c:y val="5.948263438535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6B2-40E0-B747-DBC5EECC3AA5}"/>
                </c:ext>
              </c:extLst>
            </c:dLbl>
            <c:dLbl>
              <c:idx val="2"/>
              <c:layout>
                <c:manualLayout>
                  <c:x val="6.3755020080321287E-3"/>
                  <c:y val="5.2619253494739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6B2-40E0-B747-DBC5EECC3AA5}"/>
                </c:ext>
              </c:extLst>
            </c:dLbl>
            <c:dLbl>
              <c:idx val="3"/>
              <c:layout>
                <c:manualLayout>
                  <c:x val="-7.792190215992959E-17"/>
                  <c:y val="6.6346015275976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6B2-40E0-B747-DBC5EECC3AA5}"/>
                </c:ext>
              </c:extLst>
            </c:dLbl>
            <c:dLbl>
              <c:idx val="4"/>
              <c:layout>
                <c:manualLayout>
                  <c:x val="4.2503346720214191E-3"/>
                  <c:y val="6.8633808906182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6B2-40E0-B747-DBC5EECC3AA5}"/>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Foglio3!$B$54:$B$58</c:f>
              <c:numCache>
                <c:formatCode>0.00%</c:formatCode>
                <c:ptCount val="5"/>
                <c:pt idx="0">
                  <c:v>0.14537444933920704</c:v>
                </c:pt>
                <c:pt idx="1">
                  <c:v>0.23788546255506607</c:v>
                </c:pt>
                <c:pt idx="2">
                  <c:v>0.37004405286343611</c:v>
                </c:pt>
                <c:pt idx="3">
                  <c:v>3.5242290748898682E-2</c:v>
                </c:pt>
                <c:pt idx="4">
                  <c:v>0.21145374449339208</c:v>
                </c:pt>
              </c:numCache>
            </c:numRef>
          </c:val>
          <c:extLst>
            <c:ext xmlns:c16="http://schemas.microsoft.com/office/drawing/2014/chart" uri="{C3380CC4-5D6E-409C-BE32-E72D297353CC}">
              <c16:uniqueId val="{00000009-E6B2-40E0-B747-DBC5EECC3AA5}"/>
            </c:ext>
          </c:extLst>
        </c:ser>
        <c:dLbls>
          <c:showLegendKey val="0"/>
          <c:showVal val="0"/>
          <c:showCatName val="0"/>
          <c:showSerName val="0"/>
          <c:showPercent val="0"/>
          <c:showBubbleSize val="0"/>
        </c:dLbls>
        <c:gapWidth val="0"/>
        <c:gapDepth val="135"/>
        <c:shape val="box"/>
        <c:axId val="130370048"/>
        <c:axId val="128812736"/>
        <c:axId val="0"/>
      </c:bar3DChart>
      <c:catAx>
        <c:axId val="130370048"/>
        <c:scaling>
          <c:orientation val="minMax"/>
        </c:scaling>
        <c:delete val="1"/>
        <c:axPos val="b"/>
        <c:majorTickMark val="out"/>
        <c:minorTickMark val="none"/>
        <c:tickLblPos val="nextTo"/>
        <c:crossAx val="128812736"/>
        <c:crosses val="autoZero"/>
        <c:auto val="1"/>
        <c:lblAlgn val="ctr"/>
        <c:lblOffset val="100"/>
        <c:noMultiLvlLbl val="0"/>
      </c:catAx>
      <c:valAx>
        <c:axId val="128812736"/>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0370048"/>
        <c:crosses val="autoZero"/>
        <c:crossBetween val="between"/>
      </c:valAx>
      <c:spPr>
        <a:noFill/>
      </c:spPr>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Foglio3!$A$79:$A$83</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CD52-4E88-80BA-D312FA0BD230}"/>
              </c:ext>
            </c:extLst>
          </c:dPt>
          <c:dPt>
            <c:idx val="2"/>
            <c:invertIfNegative val="0"/>
            <c:bubble3D val="0"/>
            <c:spPr>
              <a:solidFill>
                <a:srgbClr val="92D050"/>
              </a:solidFill>
            </c:spPr>
            <c:extLst>
              <c:ext xmlns:c16="http://schemas.microsoft.com/office/drawing/2014/chart" uri="{C3380CC4-5D6E-409C-BE32-E72D297353CC}">
                <c16:uniqueId val="{00000003-CD52-4E88-80BA-D312FA0BD230}"/>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CD52-4E88-80BA-D312FA0BD230}"/>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CD52-4E88-80BA-D312FA0BD230}"/>
              </c:ext>
            </c:extLst>
          </c:dPt>
          <c:dLbls>
            <c:dLbl>
              <c:idx val="0"/>
              <c:layout>
                <c:manualLayout>
                  <c:x val="6.3755020080321287E-3"/>
                  <c:y val="6.86338089061824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D52-4E88-80BA-D312FA0BD230}"/>
                </c:ext>
              </c:extLst>
            </c:dLbl>
            <c:dLbl>
              <c:idx val="1"/>
              <c:layout>
                <c:manualLayout>
                  <c:x val="-4.2503346720213801E-3"/>
                  <c:y val="6.63460152759761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52-4E88-80BA-D312FA0BD230}"/>
                </c:ext>
              </c:extLst>
            </c:dLbl>
            <c:dLbl>
              <c:idx val="2"/>
              <c:layout>
                <c:manualLayout>
                  <c:x val="-4.2503346720214972E-3"/>
                  <c:y val="5.2619253494739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D52-4E88-80BA-D312FA0BD230}"/>
                </c:ext>
              </c:extLst>
            </c:dLbl>
            <c:dLbl>
              <c:idx val="3"/>
              <c:layout>
                <c:manualLayout>
                  <c:x val="-4.2503346720215752E-3"/>
                  <c:y val="5.71948407551520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D52-4E88-80BA-D312FA0BD230}"/>
                </c:ext>
              </c:extLst>
            </c:dLbl>
            <c:dLbl>
              <c:idx val="4"/>
              <c:layout>
                <c:manualLayout>
                  <c:x val="-4.2503346720214191E-3"/>
                  <c:y val="5.2619253494739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D52-4E88-80BA-D312FA0BD230}"/>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Foglio3!$B$79:$B$83</c:f>
              <c:numCache>
                <c:formatCode>0.00%</c:formatCode>
                <c:ptCount val="5"/>
                <c:pt idx="0">
                  <c:v>0.29288702928870292</c:v>
                </c:pt>
                <c:pt idx="1">
                  <c:v>0.13807531380753138</c:v>
                </c:pt>
                <c:pt idx="2">
                  <c:v>0.31380753138075312</c:v>
                </c:pt>
                <c:pt idx="3">
                  <c:v>0.100418410041841</c:v>
                </c:pt>
                <c:pt idx="4">
                  <c:v>0.15481171548117154</c:v>
                </c:pt>
              </c:numCache>
            </c:numRef>
          </c:val>
          <c:extLst>
            <c:ext xmlns:c16="http://schemas.microsoft.com/office/drawing/2014/chart" uri="{C3380CC4-5D6E-409C-BE32-E72D297353CC}">
              <c16:uniqueId val="{00000009-CD52-4E88-80BA-D312FA0BD230}"/>
            </c:ext>
          </c:extLst>
        </c:ser>
        <c:dLbls>
          <c:showLegendKey val="0"/>
          <c:showVal val="0"/>
          <c:showCatName val="0"/>
          <c:showSerName val="0"/>
          <c:showPercent val="0"/>
          <c:showBubbleSize val="0"/>
        </c:dLbls>
        <c:gapWidth val="0"/>
        <c:gapDepth val="135"/>
        <c:shape val="box"/>
        <c:axId val="130904576"/>
        <c:axId val="128815040"/>
        <c:axId val="0"/>
      </c:bar3DChart>
      <c:catAx>
        <c:axId val="130904576"/>
        <c:scaling>
          <c:orientation val="minMax"/>
        </c:scaling>
        <c:delete val="1"/>
        <c:axPos val="b"/>
        <c:majorTickMark val="out"/>
        <c:minorTickMark val="none"/>
        <c:tickLblPos val="nextTo"/>
        <c:crossAx val="128815040"/>
        <c:crosses val="autoZero"/>
        <c:auto val="1"/>
        <c:lblAlgn val="ctr"/>
        <c:lblOffset val="100"/>
        <c:noMultiLvlLbl val="0"/>
      </c:catAx>
      <c:valAx>
        <c:axId val="128815040"/>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0904576"/>
        <c:crosses val="autoZero"/>
        <c:crossBetween val="between"/>
      </c:valAx>
      <c:spPr>
        <a:noFill/>
      </c:spPr>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Foglio3!$A$104:$A$108</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0542-4240-974F-FB934EAB4CD6}"/>
              </c:ext>
            </c:extLst>
          </c:dPt>
          <c:dPt>
            <c:idx val="2"/>
            <c:invertIfNegative val="0"/>
            <c:bubble3D val="0"/>
            <c:spPr>
              <a:solidFill>
                <a:srgbClr val="92D050"/>
              </a:solidFill>
            </c:spPr>
            <c:extLst>
              <c:ext xmlns:c16="http://schemas.microsoft.com/office/drawing/2014/chart" uri="{C3380CC4-5D6E-409C-BE32-E72D297353CC}">
                <c16:uniqueId val="{00000003-0542-4240-974F-FB934EAB4CD6}"/>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0542-4240-974F-FB934EAB4CD6}"/>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0542-4240-974F-FB934EAB4CD6}"/>
              </c:ext>
            </c:extLst>
          </c:dPt>
          <c:dLbls>
            <c:dLbl>
              <c:idx val="0"/>
              <c:layout>
                <c:manualLayout>
                  <c:x val="-4.2503346720214191E-3"/>
                  <c:y val="6.40582216457702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542-4240-974F-FB934EAB4CD6}"/>
                </c:ext>
              </c:extLst>
            </c:dLbl>
            <c:dLbl>
              <c:idx val="1"/>
              <c:layout>
                <c:manualLayout>
                  <c:x val="-4.2503346720213801E-3"/>
                  <c:y val="6.40582216457702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542-4240-974F-FB934EAB4CD6}"/>
                </c:ext>
              </c:extLst>
            </c:dLbl>
            <c:dLbl>
              <c:idx val="2"/>
              <c:layout>
                <c:manualLayout>
                  <c:x val="-4.2503346720214972E-3"/>
                  <c:y val="5.03314598645337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542-4240-974F-FB934EAB4CD6}"/>
                </c:ext>
              </c:extLst>
            </c:dLbl>
            <c:dLbl>
              <c:idx val="3"/>
              <c:layout>
                <c:manualLayout>
                  <c:x val="-4.2503346720215752E-3"/>
                  <c:y val="5.948263438535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542-4240-974F-FB934EAB4CD6}"/>
                </c:ext>
              </c:extLst>
            </c:dLbl>
            <c:dLbl>
              <c:idx val="4"/>
              <c:layout>
                <c:manualLayout>
                  <c:x val="-4.2503346720214191E-3"/>
                  <c:y val="5.94826343853580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542-4240-974F-FB934EAB4CD6}"/>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Foglio3!$B$104:$B$108</c:f>
              <c:numCache>
                <c:formatCode>0.00%</c:formatCode>
                <c:ptCount val="5"/>
                <c:pt idx="0">
                  <c:v>0.14347826086956522</c:v>
                </c:pt>
                <c:pt idx="1">
                  <c:v>0.33043478260869563</c:v>
                </c:pt>
                <c:pt idx="2">
                  <c:v>0.2608695652173913</c:v>
                </c:pt>
                <c:pt idx="3">
                  <c:v>0.15217391304347827</c:v>
                </c:pt>
                <c:pt idx="4">
                  <c:v>0.11304347826086956</c:v>
                </c:pt>
              </c:numCache>
            </c:numRef>
          </c:val>
          <c:extLst>
            <c:ext xmlns:c16="http://schemas.microsoft.com/office/drawing/2014/chart" uri="{C3380CC4-5D6E-409C-BE32-E72D297353CC}">
              <c16:uniqueId val="{00000009-0542-4240-974F-FB934EAB4CD6}"/>
            </c:ext>
          </c:extLst>
        </c:ser>
        <c:dLbls>
          <c:showLegendKey val="0"/>
          <c:showVal val="0"/>
          <c:showCatName val="0"/>
          <c:showSerName val="0"/>
          <c:showPercent val="0"/>
          <c:showBubbleSize val="0"/>
        </c:dLbls>
        <c:gapWidth val="0"/>
        <c:gapDepth val="135"/>
        <c:shape val="box"/>
        <c:axId val="130906624"/>
        <c:axId val="128817344"/>
        <c:axId val="0"/>
      </c:bar3DChart>
      <c:catAx>
        <c:axId val="130906624"/>
        <c:scaling>
          <c:orientation val="minMax"/>
        </c:scaling>
        <c:delete val="1"/>
        <c:axPos val="b"/>
        <c:majorTickMark val="out"/>
        <c:minorTickMark val="none"/>
        <c:tickLblPos val="nextTo"/>
        <c:crossAx val="128817344"/>
        <c:crosses val="autoZero"/>
        <c:auto val="1"/>
        <c:lblAlgn val="ctr"/>
        <c:lblOffset val="100"/>
        <c:noMultiLvlLbl val="0"/>
      </c:catAx>
      <c:valAx>
        <c:axId val="128817344"/>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0906624"/>
        <c:crosses val="autoZero"/>
        <c:crossBetween val="between"/>
      </c:valAx>
      <c:spPr>
        <a:noFill/>
      </c:spPr>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Foglio3!$A$130:$A$134</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092A-4924-9BAF-8B0FF4FB7C0D}"/>
              </c:ext>
            </c:extLst>
          </c:dPt>
          <c:dPt>
            <c:idx val="2"/>
            <c:invertIfNegative val="0"/>
            <c:bubble3D val="0"/>
            <c:spPr>
              <a:solidFill>
                <a:srgbClr val="92D050"/>
              </a:solidFill>
            </c:spPr>
            <c:extLst>
              <c:ext xmlns:c16="http://schemas.microsoft.com/office/drawing/2014/chart" uri="{C3380CC4-5D6E-409C-BE32-E72D297353CC}">
                <c16:uniqueId val="{00000003-092A-4924-9BAF-8B0FF4FB7C0D}"/>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092A-4924-9BAF-8B0FF4FB7C0D}"/>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092A-4924-9BAF-8B0FF4FB7C0D}"/>
              </c:ext>
            </c:extLst>
          </c:dPt>
          <c:dLbls>
            <c:dLbl>
              <c:idx val="0"/>
              <c:layout>
                <c:manualLayout>
                  <c:x val="-4.2503346720214191E-3"/>
                  <c:y val="5.49070471249459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92A-4924-9BAF-8B0FF4FB7C0D}"/>
                </c:ext>
              </c:extLst>
            </c:dLbl>
            <c:dLbl>
              <c:idx val="1"/>
              <c:layout>
                <c:manualLayout>
                  <c:x val="-4.2503346720213801E-3"/>
                  <c:y val="5.0331459864533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92A-4924-9BAF-8B0FF4FB7C0D}"/>
                </c:ext>
              </c:extLst>
            </c:dLbl>
            <c:dLbl>
              <c:idx val="2"/>
              <c:layout>
                <c:manualLayout>
                  <c:x val="-4.2503346720214972E-3"/>
                  <c:y val="4.34680789739155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92A-4924-9BAF-8B0FF4FB7C0D}"/>
                </c:ext>
              </c:extLst>
            </c:dLbl>
            <c:dLbl>
              <c:idx val="3"/>
              <c:layout>
                <c:manualLayout>
                  <c:x val="-4.2503346720215752E-3"/>
                  <c:y val="5.2619253494739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92A-4924-9BAF-8B0FF4FB7C0D}"/>
                </c:ext>
              </c:extLst>
            </c:dLbl>
            <c:dLbl>
              <c:idx val="4"/>
              <c:layout>
                <c:manualLayout>
                  <c:x val="-4.2503346720214191E-3"/>
                  <c:y val="5.0331459864533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92A-4924-9BAF-8B0FF4FB7C0D}"/>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Foglio3!$B$130:$B$134</c:f>
              <c:numCache>
                <c:formatCode>0.00%</c:formatCode>
                <c:ptCount val="5"/>
                <c:pt idx="0">
                  <c:v>0.2288135593220339</c:v>
                </c:pt>
                <c:pt idx="1">
                  <c:v>0.19915254237288135</c:v>
                </c:pt>
                <c:pt idx="2">
                  <c:v>0.25</c:v>
                </c:pt>
                <c:pt idx="3">
                  <c:v>0.21186440677966101</c:v>
                </c:pt>
                <c:pt idx="4">
                  <c:v>0.11016949152542373</c:v>
                </c:pt>
              </c:numCache>
            </c:numRef>
          </c:val>
          <c:extLst>
            <c:ext xmlns:c16="http://schemas.microsoft.com/office/drawing/2014/chart" uri="{C3380CC4-5D6E-409C-BE32-E72D297353CC}">
              <c16:uniqueId val="{00000009-092A-4924-9BAF-8B0FF4FB7C0D}"/>
            </c:ext>
          </c:extLst>
        </c:ser>
        <c:dLbls>
          <c:showLegendKey val="0"/>
          <c:showVal val="0"/>
          <c:showCatName val="0"/>
          <c:showSerName val="0"/>
          <c:showPercent val="0"/>
          <c:showBubbleSize val="0"/>
        </c:dLbls>
        <c:gapWidth val="0"/>
        <c:gapDepth val="135"/>
        <c:shape val="box"/>
        <c:axId val="130757632"/>
        <c:axId val="130294336"/>
        <c:axId val="0"/>
      </c:bar3DChart>
      <c:catAx>
        <c:axId val="130757632"/>
        <c:scaling>
          <c:orientation val="minMax"/>
        </c:scaling>
        <c:delete val="1"/>
        <c:axPos val="b"/>
        <c:majorTickMark val="out"/>
        <c:minorTickMark val="none"/>
        <c:tickLblPos val="nextTo"/>
        <c:crossAx val="130294336"/>
        <c:crosses val="autoZero"/>
        <c:auto val="1"/>
        <c:lblAlgn val="ctr"/>
        <c:lblOffset val="100"/>
        <c:noMultiLvlLbl val="0"/>
      </c:catAx>
      <c:valAx>
        <c:axId val="130294336"/>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0757632"/>
        <c:crosses val="autoZero"/>
        <c:crossBetween val="between"/>
      </c:valAx>
      <c:spPr>
        <a:noFill/>
      </c:spPr>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Foglio3!$A$154:$A$158</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7531-4753-B728-D7E64959C53B}"/>
              </c:ext>
            </c:extLst>
          </c:dPt>
          <c:dPt>
            <c:idx val="2"/>
            <c:invertIfNegative val="0"/>
            <c:bubble3D val="0"/>
            <c:spPr>
              <a:solidFill>
                <a:srgbClr val="92D050"/>
              </a:solidFill>
            </c:spPr>
            <c:extLst>
              <c:ext xmlns:c16="http://schemas.microsoft.com/office/drawing/2014/chart" uri="{C3380CC4-5D6E-409C-BE32-E72D297353CC}">
                <c16:uniqueId val="{00000003-7531-4753-B728-D7E64959C53B}"/>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7531-4753-B728-D7E64959C53B}"/>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7531-4753-B728-D7E64959C53B}"/>
              </c:ext>
            </c:extLst>
          </c:dPt>
          <c:dLbls>
            <c:dLbl>
              <c:idx val="0"/>
              <c:layout>
                <c:manualLayout>
                  <c:x val="6.3755020080321287E-3"/>
                  <c:y val="4.34680789739155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531-4753-B728-D7E64959C53B}"/>
                </c:ext>
              </c:extLst>
            </c:dLbl>
            <c:dLbl>
              <c:idx val="1"/>
              <c:layout>
                <c:manualLayout>
                  <c:x val="-4.2503346720213801E-3"/>
                  <c:y val="4.57558726041216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531-4753-B728-D7E64959C53B}"/>
                </c:ext>
              </c:extLst>
            </c:dLbl>
            <c:dLbl>
              <c:idx val="2"/>
              <c:layout>
                <c:manualLayout>
                  <c:x val="6.3755020080321287E-3"/>
                  <c:y val="5.0331459864533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531-4753-B728-D7E64959C53B}"/>
                </c:ext>
              </c:extLst>
            </c:dLbl>
            <c:dLbl>
              <c:idx val="3"/>
              <c:layout>
                <c:manualLayout>
                  <c:x val="-7.792190215992959E-17"/>
                  <c:y val="4.80436662343277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531-4753-B728-D7E64959C53B}"/>
                </c:ext>
              </c:extLst>
            </c:dLbl>
            <c:dLbl>
              <c:idx val="4"/>
              <c:layout>
                <c:manualLayout>
                  <c:x val="-4.2503346720214191E-3"/>
                  <c:y val="5.71948407551520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531-4753-B728-D7E64959C53B}"/>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Foglio3!$B$154:$B$158</c:f>
              <c:numCache>
                <c:formatCode>0.00%</c:formatCode>
                <c:ptCount val="5"/>
                <c:pt idx="0">
                  <c:v>0.2024793388429752</c:v>
                </c:pt>
                <c:pt idx="1">
                  <c:v>0.12396694214876033</c:v>
                </c:pt>
                <c:pt idx="2">
                  <c:v>0.27272727272727271</c:v>
                </c:pt>
                <c:pt idx="3">
                  <c:v>9.0909090909090912E-2</c:v>
                </c:pt>
                <c:pt idx="4">
                  <c:v>0.30991735537190085</c:v>
                </c:pt>
              </c:numCache>
            </c:numRef>
          </c:val>
          <c:extLst>
            <c:ext xmlns:c16="http://schemas.microsoft.com/office/drawing/2014/chart" uri="{C3380CC4-5D6E-409C-BE32-E72D297353CC}">
              <c16:uniqueId val="{00000009-7531-4753-B728-D7E64959C53B}"/>
            </c:ext>
          </c:extLst>
        </c:ser>
        <c:dLbls>
          <c:showLegendKey val="0"/>
          <c:showVal val="0"/>
          <c:showCatName val="0"/>
          <c:showSerName val="0"/>
          <c:showPercent val="0"/>
          <c:showBubbleSize val="0"/>
        </c:dLbls>
        <c:gapWidth val="0"/>
        <c:gapDepth val="135"/>
        <c:shape val="box"/>
        <c:axId val="130759680"/>
        <c:axId val="130296640"/>
        <c:axId val="0"/>
      </c:bar3DChart>
      <c:catAx>
        <c:axId val="130759680"/>
        <c:scaling>
          <c:orientation val="minMax"/>
        </c:scaling>
        <c:delete val="1"/>
        <c:axPos val="b"/>
        <c:majorTickMark val="out"/>
        <c:minorTickMark val="none"/>
        <c:tickLblPos val="nextTo"/>
        <c:crossAx val="130296640"/>
        <c:crosses val="autoZero"/>
        <c:auto val="1"/>
        <c:lblAlgn val="ctr"/>
        <c:lblOffset val="100"/>
        <c:noMultiLvlLbl val="0"/>
      </c:catAx>
      <c:valAx>
        <c:axId val="130296640"/>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0759680"/>
        <c:crosses val="autoZero"/>
        <c:crossBetween val="between"/>
      </c:valAx>
      <c:spPr>
        <a:noFill/>
      </c:spPr>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Foglio3!$A$178:$A$182</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A359-4E32-94E3-D1BFC5972AEC}"/>
              </c:ext>
            </c:extLst>
          </c:dPt>
          <c:dPt>
            <c:idx val="2"/>
            <c:invertIfNegative val="0"/>
            <c:bubble3D val="0"/>
            <c:spPr>
              <a:solidFill>
                <a:srgbClr val="92D050"/>
              </a:solidFill>
            </c:spPr>
            <c:extLst>
              <c:ext xmlns:c16="http://schemas.microsoft.com/office/drawing/2014/chart" uri="{C3380CC4-5D6E-409C-BE32-E72D297353CC}">
                <c16:uniqueId val="{00000003-A359-4E32-94E3-D1BFC5972AEC}"/>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A359-4E32-94E3-D1BFC5972AEC}"/>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A359-4E32-94E3-D1BFC5972AEC}"/>
              </c:ext>
            </c:extLst>
          </c:dPt>
          <c:dLbls>
            <c:dLbl>
              <c:idx val="0"/>
              <c:layout>
                <c:manualLayout>
                  <c:x val="-4.2503346720214191E-3"/>
                  <c:y val="4.80436662343276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359-4E32-94E3-D1BFC5972AEC}"/>
                </c:ext>
              </c:extLst>
            </c:dLbl>
            <c:dLbl>
              <c:idx val="1"/>
              <c:layout>
                <c:manualLayout>
                  <c:x val="-4.2503346720213801E-3"/>
                  <c:y val="5.49070471249459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59-4E32-94E3-D1BFC5972AEC}"/>
                </c:ext>
              </c:extLst>
            </c:dLbl>
            <c:dLbl>
              <c:idx val="2"/>
              <c:layout>
                <c:manualLayout>
                  <c:x val="-4.2503346720214972E-3"/>
                  <c:y val="5.0331459864533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59-4E32-94E3-D1BFC5972AEC}"/>
                </c:ext>
              </c:extLst>
            </c:dLbl>
            <c:dLbl>
              <c:idx val="3"/>
              <c:layout>
                <c:manualLayout>
                  <c:x val="-7.792190215992959E-17"/>
                  <c:y val="6.40582216457702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359-4E32-94E3-D1BFC5972AEC}"/>
                </c:ext>
              </c:extLst>
            </c:dLbl>
            <c:dLbl>
              <c:idx val="4"/>
              <c:layout>
                <c:manualLayout>
                  <c:x val="4.2503346720214191E-3"/>
                  <c:y val="5.948263438535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359-4E32-94E3-D1BFC5972AEC}"/>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Foglio3!$B$178:$B$182</c:f>
              <c:numCache>
                <c:formatCode>0.00%</c:formatCode>
                <c:ptCount val="5"/>
                <c:pt idx="0">
                  <c:v>0.22844827586206898</c:v>
                </c:pt>
                <c:pt idx="1">
                  <c:v>0.24568965517241378</c:v>
                </c:pt>
                <c:pt idx="2">
                  <c:v>0.29741379310344829</c:v>
                </c:pt>
                <c:pt idx="3">
                  <c:v>6.8965517241379309E-2</c:v>
                </c:pt>
                <c:pt idx="4">
                  <c:v>0.15948275862068967</c:v>
                </c:pt>
              </c:numCache>
            </c:numRef>
          </c:val>
          <c:extLst>
            <c:ext xmlns:c16="http://schemas.microsoft.com/office/drawing/2014/chart" uri="{C3380CC4-5D6E-409C-BE32-E72D297353CC}">
              <c16:uniqueId val="{00000009-A359-4E32-94E3-D1BFC5972AEC}"/>
            </c:ext>
          </c:extLst>
        </c:ser>
        <c:dLbls>
          <c:showLegendKey val="0"/>
          <c:showVal val="0"/>
          <c:showCatName val="0"/>
          <c:showSerName val="0"/>
          <c:showPercent val="0"/>
          <c:showBubbleSize val="0"/>
        </c:dLbls>
        <c:gapWidth val="0"/>
        <c:gapDepth val="135"/>
        <c:shape val="box"/>
        <c:axId val="46982144"/>
        <c:axId val="130298944"/>
        <c:axId val="0"/>
      </c:bar3DChart>
      <c:catAx>
        <c:axId val="46982144"/>
        <c:scaling>
          <c:orientation val="minMax"/>
        </c:scaling>
        <c:delete val="1"/>
        <c:axPos val="b"/>
        <c:majorTickMark val="out"/>
        <c:minorTickMark val="none"/>
        <c:tickLblPos val="nextTo"/>
        <c:crossAx val="130298944"/>
        <c:crosses val="autoZero"/>
        <c:auto val="1"/>
        <c:lblAlgn val="ctr"/>
        <c:lblOffset val="100"/>
        <c:noMultiLvlLbl val="0"/>
      </c:catAx>
      <c:valAx>
        <c:axId val="130298944"/>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46982144"/>
        <c:crosses val="autoZero"/>
        <c:crossBetween val="between"/>
      </c:valAx>
      <c:spPr>
        <a:noFill/>
      </c:spPr>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Foglio3!$A$201:$A$205</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5210-4DE2-B764-127B8B6102E6}"/>
              </c:ext>
            </c:extLst>
          </c:dPt>
          <c:dPt>
            <c:idx val="2"/>
            <c:invertIfNegative val="0"/>
            <c:bubble3D val="0"/>
            <c:spPr>
              <a:solidFill>
                <a:srgbClr val="92D050"/>
              </a:solidFill>
            </c:spPr>
            <c:extLst>
              <c:ext xmlns:c16="http://schemas.microsoft.com/office/drawing/2014/chart" uri="{C3380CC4-5D6E-409C-BE32-E72D297353CC}">
                <c16:uniqueId val="{00000003-5210-4DE2-B764-127B8B6102E6}"/>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5210-4DE2-B764-127B8B6102E6}"/>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5210-4DE2-B764-127B8B6102E6}"/>
              </c:ext>
            </c:extLst>
          </c:dPt>
          <c:dLbls>
            <c:dLbl>
              <c:idx val="0"/>
              <c:layout>
                <c:manualLayout>
                  <c:x val="6.3755020080321287E-3"/>
                  <c:y val="5.2619253494739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210-4DE2-B764-127B8B6102E6}"/>
                </c:ext>
              </c:extLst>
            </c:dLbl>
            <c:dLbl>
              <c:idx val="1"/>
              <c:layout>
                <c:manualLayout>
                  <c:x val="-4.2503346720213801E-3"/>
                  <c:y val="5.26192534947398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210-4DE2-B764-127B8B6102E6}"/>
                </c:ext>
              </c:extLst>
            </c:dLbl>
            <c:dLbl>
              <c:idx val="2"/>
              <c:layout>
                <c:manualLayout>
                  <c:x val="6.3755020080321287E-3"/>
                  <c:y val="4.57558726041215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210-4DE2-B764-127B8B6102E6}"/>
                </c:ext>
              </c:extLst>
            </c:dLbl>
            <c:dLbl>
              <c:idx val="3"/>
              <c:layout>
                <c:manualLayout>
                  <c:x val="-4.2503346720215752E-3"/>
                  <c:y val="5.71948407551520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210-4DE2-B764-127B8B6102E6}"/>
                </c:ext>
              </c:extLst>
            </c:dLbl>
            <c:dLbl>
              <c:idx val="4"/>
              <c:layout>
                <c:manualLayout>
                  <c:x val="4.2503346720214191E-3"/>
                  <c:y val="6.405822164577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210-4DE2-B764-127B8B6102E6}"/>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Foglio3!$B$201:$B$205</c:f>
              <c:numCache>
                <c:formatCode>0.00%</c:formatCode>
                <c:ptCount val="5"/>
                <c:pt idx="0">
                  <c:v>0.17826086956521739</c:v>
                </c:pt>
                <c:pt idx="1">
                  <c:v>0.33043478260869563</c:v>
                </c:pt>
                <c:pt idx="2">
                  <c:v>0.28260869565217389</c:v>
                </c:pt>
                <c:pt idx="3">
                  <c:v>0.1</c:v>
                </c:pt>
                <c:pt idx="4">
                  <c:v>0.10869565217391304</c:v>
                </c:pt>
              </c:numCache>
            </c:numRef>
          </c:val>
          <c:extLst>
            <c:ext xmlns:c16="http://schemas.microsoft.com/office/drawing/2014/chart" uri="{C3380CC4-5D6E-409C-BE32-E72D297353CC}">
              <c16:uniqueId val="{00000009-5210-4DE2-B764-127B8B6102E6}"/>
            </c:ext>
          </c:extLst>
        </c:ser>
        <c:dLbls>
          <c:showLegendKey val="0"/>
          <c:showVal val="0"/>
          <c:showCatName val="0"/>
          <c:showSerName val="0"/>
          <c:showPercent val="0"/>
          <c:showBubbleSize val="0"/>
        </c:dLbls>
        <c:gapWidth val="0"/>
        <c:gapDepth val="135"/>
        <c:shape val="box"/>
        <c:axId val="46984192"/>
        <c:axId val="130301248"/>
        <c:axId val="0"/>
      </c:bar3DChart>
      <c:catAx>
        <c:axId val="46984192"/>
        <c:scaling>
          <c:orientation val="minMax"/>
        </c:scaling>
        <c:delete val="1"/>
        <c:axPos val="b"/>
        <c:majorTickMark val="out"/>
        <c:minorTickMark val="none"/>
        <c:tickLblPos val="nextTo"/>
        <c:crossAx val="130301248"/>
        <c:crosses val="autoZero"/>
        <c:auto val="1"/>
        <c:lblAlgn val="ctr"/>
        <c:lblOffset val="100"/>
        <c:noMultiLvlLbl val="0"/>
      </c:catAx>
      <c:valAx>
        <c:axId val="130301248"/>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46984192"/>
        <c:crosses val="autoZero"/>
        <c:crossBetween val="between"/>
      </c:valAx>
      <c:spPr>
        <a:noFill/>
      </c:spPr>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Foglio3!$A$224:$A$228</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FF0A-4707-8559-F04E44BB34B9}"/>
              </c:ext>
            </c:extLst>
          </c:dPt>
          <c:dPt>
            <c:idx val="2"/>
            <c:invertIfNegative val="0"/>
            <c:bubble3D val="0"/>
            <c:spPr>
              <a:solidFill>
                <a:srgbClr val="92D050"/>
              </a:solidFill>
            </c:spPr>
            <c:extLst>
              <c:ext xmlns:c16="http://schemas.microsoft.com/office/drawing/2014/chart" uri="{C3380CC4-5D6E-409C-BE32-E72D297353CC}">
                <c16:uniqueId val="{00000003-FF0A-4707-8559-F04E44BB34B9}"/>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FF0A-4707-8559-F04E44BB34B9}"/>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FF0A-4707-8559-F04E44BB34B9}"/>
              </c:ext>
            </c:extLst>
          </c:dPt>
          <c:dLbls>
            <c:dLbl>
              <c:idx val="0"/>
              <c:layout>
                <c:manualLayout>
                  <c:x val="-4.2503346720214191E-3"/>
                  <c:y val="6.6346015275976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F0A-4707-8559-F04E44BB34B9}"/>
                </c:ext>
              </c:extLst>
            </c:dLbl>
            <c:dLbl>
              <c:idx val="1"/>
              <c:layout>
                <c:manualLayout>
                  <c:x val="-4.2503346720213801E-3"/>
                  <c:y val="4.80436662343277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0A-4707-8559-F04E44BB34B9}"/>
                </c:ext>
              </c:extLst>
            </c:dLbl>
            <c:dLbl>
              <c:idx val="2"/>
              <c:layout>
                <c:manualLayout>
                  <c:x val="6.3755020080321287E-3"/>
                  <c:y val="5.2619253494739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F0A-4707-8559-F04E44BB34B9}"/>
                </c:ext>
              </c:extLst>
            </c:dLbl>
            <c:dLbl>
              <c:idx val="3"/>
              <c:layout>
                <c:manualLayout>
                  <c:x val="1.0625836680053548E-2"/>
                  <c:y val="6.17704280155640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F0A-4707-8559-F04E44BB34B9}"/>
                </c:ext>
              </c:extLst>
            </c:dLbl>
            <c:dLbl>
              <c:idx val="4"/>
              <c:layout>
                <c:manualLayout>
                  <c:x val="-4.2503346720214191E-3"/>
                  <c:y val="5.26192534947397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F0A-4707-8559-F04E44BB34B9}"/>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Foglio3!$B$224:$B$228</c:f>
              <c:numCache>
                <c:formatCode>0.00%</c:formatCode>
                <c:ptCount val="5"/>
                <c:pt idx="0">
                  <c:v>0.19730941704035873</c:v>
                </c:pt>
                <c:pt idx="1">
                  <c:v>0.3632286995515695</c:v>
                </c:pt>
                <c:pt idx="2">
                  <c:v>0.24215246636771301</c:v>
                </c:pt>
                <c:pt idx="3">
                  <c:v>5.829596412556054E-2</c:v>
                </c:pt>
                <c:pt idx="4">
                  <c:v>0.13901345291479822</c:v>
                </c:pt>
              </c:numCache>
            </c:numRef>
          </c:val>
          <c:extLst>
            <c:ext xmlns:c16="http://schemas.microsoft.com/office/drawing/2014/chart" uri="{C3380CC4-5D6E-409C-BE32-E72D297353CC}">
              <c16:uniqueId val="{00000009-FF0A-4707-8559-F04E44BB34B9}"/>
            </c:ext>
          </c:extLst>
        </c:ser>
        <c:dLbls>
          <c:showLegendKey val="0"/>
          <c:showVal val="0"/>
          <c:showCatName val="0"/>
          <c:showSerName val="0"/>
          <c:showPercent val="0"/>
          <c:showBubbleSize val="0"/>
        </c:dLbls>
        <c:gapWidth val="0"/>
        <c:gapDepth val="135"/>
        <c:shape val="box"/>
        <c:axId val="133050880"/>
        <c:axId val="130492096"/>
        <c:axId val="0"/>
      </c:bar3DChart>
      <c:catAx>
        <c:axId val="133050880"/>
        <c:scaling>
          <c:orientation val="minMax"/>
        </c:scaling>
        <c:delete val="1"/>
        <c:axPos val="b"/>
        <c:majorTickMark val="out"/>
        <c:minorTickMark val="none"/>
        <c:tickLblPos val="nextTo"/>
        <c:crossAx val="130492096"/>
        <c:crosses val="autoZero"/>
        <c:auto val="1"/>
        <c:lblAlgn val="ctr"/>
        <c:lblOffset val="100"/>
        <c:noMultiLvlLbl val="0"/>
      </c:catAx>
      <c:valAx>
        <c:axId val="130492096"/>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3050880"/>
        <c:crosses val="autoZero"/>
        <c:crossBetween val="between"/>
      </c:valAx>
      <c:spPr>
        <a:noFill/>
      </c:spPr>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Foglio3!$A$247:$A$251</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974A-4A27-A18A-3A4DE504416E}"/>
              </c:ext>
            </c:extLst>
          </c:dPt>
          <c:dPt>
            <c:idx val="2"/>
            <c:invertIfNegative val="0"/>
            <c:bubble3D val="0"/>
            <c:spPr>
              <a:solidFill>
                <a:srgbClr val="92D050"/>
              </a:solidFill>
            </c:spPr>
            <c:extLst>
              <c:ext xmlns:c16="http://schemas.microsoft.com/office/drawing/2014/chart" uri="{C3380CC4-5D6E-409C-BE32-E72D297353CC}">
                <c16:uniqueId val="{00000003-974A-4A27-A18A-3A4DE504416E}"/>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974A-4A27-A18A-3A4DE504416E}"/>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974A-4A27-A18A-3A4DE504416E}"/>
              </c:ext>
            </c:extLst>
          </c:dPt>
          <c:dLbls>
            <c:dLbl>
              <c:idx val="0"/>
              <c:layout>
                <c:manualLayout>
                  <c:x val="6.3755020080321287E-3"/>
                  <c:y val="5.45532646048109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74A-4A27-A18A-3A4DE504416E}"/>
                </c:ext>
              </c:extLst>
            </c:dLbl>
            <c:dLbl>
              <c:idx val="1"/>
              <c:layout>
                <c:manualLayout>
                  <c:x val="-4.2503346720213801E-3"/>
                  <c:y val="5.22802119129438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74A-4A27-A18A-3A4DE504416E}"/>
                </c:ext>
              </c:extLst>
            </c:dLbl>
            <c:dLbl>
              <c:idx val="2"/>
              <c:layout>
                <c:manualLayout>
                  <c:x val="-4.2503346720214972E-3"/>
                  <c:y val="5.45532646048109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74A-4A27-A18A-3A4DE504416E}"/>
                </c:ext>
              </c:extLst>
            </c:dLbl>
            <c:dLbl>
              <c:idx val="3"/>
              <c:layout>
                <c:manualLayout>
                  <c:x val="-1.6733601063158278E-7"/>
                  <c:y val="5.90993699885452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74A-4A27-A18A-3A4DE504416E}"/>
                </c:ext>
              </c:extLst>
            </c:dLbl>
            <c:dLbl>
              <c:idx val="4"/>
              <c:layout>
                <c:manualLayout>
                  <c:x val="0"/>
                  <c:y val="6.36454753722794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74A-4A27-A18A-3A4DE504416E}"/>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Foglio3!$B$247:$B$251</c:f>
              <c:numCache>
                <c:formatCode>0.00%</c:formatCode>
                <c:ptCount val="5"/>
                <c:pt idx="0">
                  <c:v>0.42731277533039647</c:v>
                </c:pt>
                <c:pt idx="1">
                  <c:v>0.13656387665198239</c:v>
                </c:pt>
                <c:pt idx="2">
                  <c:v>0.32599118942731276</c:v>
                </c:pt>
                <c:pt idx="3">
                  <c:v>3.9647577092511016E-2</c:v>
                </c:pt>
                <c:pt idx="4">
                  <c:v>7.0484581497797363E-2</c:v>
                </c:pt>
              </c:numCache>
            </c:numRef>
          </c:val>
          <c:extLst>
            <c:ext xmlns:c16="http://schemas.microsoft.com/office/drawing/2014/chart" uri="{C3380CC4-5D6E-409C-BE32-E72D297353CC}">
              <c16:uniqueId val="{00000009-974A-4A27-A18A-3A4DE504416E}"/>
            </c:ext>
          </c:extLst>
        </c:ser>
        <c:dLbls>
          <c:showLegendKey val="0"/>
          <c:showVal val="0"/>
          <c:showCatName val="0"/>
          <c:showSerName val="0"/>
          <c:showPercent val="0"/>
          <c:showBubbleSize val="0"/>
        </c:dLbls>
        <c:gapWidth val="0"/>
        <c:gapDepth val="135"/>
        <c:shape val="box"/>
        <c:axId val="133052928"/>
        <c:axId val="130494400"/>
        <c:axId val="0"/>
      </c:bar3DChart>
      <c:catAx>
        <c:axId val="133052928"/>
        <c:scaling>
          <c:orientation val="minMax"/>
        </c:scaling>
        <c:delete val="1"/>
        <c:axPos val="b"/>
        <c:majorTickMark val="out"/>
        <c:minorTickMark val="none"/>
        <c:tickLblPos val="nextTo"/>
        <c:crossAx val="130494400"/>
        <c:crosses val="autoZero"/>
        <c:auto val="1"/>
        <c:lblAlgn val="ctr"/>
        <c:lblOffset val="100"/>
        <c:noMultiLvlLbl val="0"/>
      </c:catAx>
      <c:valAx>
        <c:axId val="130494400"/>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3052928"/>
        <c:crosses val="autoZero"/>
        <c:crossBetween val="between"/>
      </c:valAx>
      <c:spPr>
        <a:noFill/>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gradFill>
              <a:gsLst>
                <a:gs pos="0">
                  <a:schemeClr val="accent1">
                    <a:lumMod val="40000"/>
                    <a:lumOff val="60000"/>
                  </a:schemeClr>
                </a:gs>
                <a:gs pos="50000">
                  <a:schemeClr val="tx2">
                    <a:lumMod val="40000"/>
                    <a:lumOff val="60000"/>
                  </a:schemeClr>
                </a:gs>
                <a:gs pos="100000">
                  <a:schemeClr val="tx2">
                    <a:lumMod val="60000"/>
                    <a:lumOff val="40000"/>
                  </a:schemeClr>
                </a:gs>
              </a:gsLst>
              <a:lin ang="5400000" scaled="0"/>
            </a:gradFill>
          </c:spPr>
          <c:invertIfNegative val="0"/>
          <c:dLbls>
            <c:spPr>
              <a:noFill/>
              <a:ln>
                <a:noFill/>
              </a:ln>
              <a:effectLst/>
            </c:spPr>
            <c:txPr>
              <a:bodyPr/>
              <a:lstStyle/>
              <a:p>
                <a:pPr>
                  <a:defRPr sz="1800">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Foglio1!$B$29:$B$33</c:f>
              <c:numCache>
                <c:formatCode>0.0%</c:formatCode>
                <c:ptCount val="5"/>
                <c:pt idx="0">
                  <c:v>7.3059360730593603E-2</c:v>
                </c:pt>
                <c:pt idx="1">
                  <c:v>0.19634703196347031</c:v>
                </c:pt>
                <c:pt idx="2">
                  <c:v>0.28767123287671231</c:v>
                </c:pt>
                <c:pt idx="3">
                  <c:v>0.32420091324200911</c:v>
                </c:pt>
                <c:pt idx="4">
                  <c:v>0.11415525114155251</c:v>
                </c:pt>
              </c:numCache>
            </c:numRef>
          </c:val>
          <c:extLst>
            <c:ext xmlns:c16="http://schemas.microsoft.com/office/drawing/2014/chart" uri="{C3380CC4-5D6E-409C-BE32-E72D297353CC}">
              <c16:uniqueId val="{00000000-3DE7-4197-99FD-62C47D10BB47}"/>
            </c:ext>
          </c:extLst>
        </c:ser>
        <c:dLbls>
          <c:showLegendKey val="0"/>
          <c:showVal val="0"/>
          <c:showCatName val="0"/>
          <c:showSerName val="0"/>
          <c:showPercent val="0"/>
          <c:showBubbleSize val="0"/>
        </c:dLbls>
        <c:gapWidth val="150"/>
        <c:axId val="128153088"/>
        <c:axId val="161692992"/>
      </c:barChart>
      <c:catAx>
        <c:axId val="128153088"/>
        <c:scaling>
          <c:orientation val="minMax"/>
        </c:scaling>
        <c:delete val="1"/>
        <c:axPos val="b"/>
        <c:majorTickMark val="out"/>
        <c:minorTickMark val="none"/>
        <c:tickLblPos val="nextTo"/>
        <c:crossAx val="161692992"/>
        <c:crosses val="autoZero"/>
        <c:auto val="1"/>
        <c:lblAlgn val="ctr"/>
        <c:lblOffset val="100"/>
        <c:noMultiLvlLbl val="0"/>
      </c:catAx>
      <c:valAx>
        <c:axId val="161692992"/>
        <c:scaling>
          <c:orientation val="minMax"/>
        </c:scaling>
        <c:delete val="1"/>
        <c:axPos val="l"/>
        <c:numFmt formatCode="0.0%" sourceLinked="1"/>
        <c:majorTickMark val="out"/>
        <c:minorTickMark val="none"/>
        <c:tickLblPos val="nextTo"/>
        <c:crossAx val="128153088"/>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Foglio3!$A$271:$A$275</c:f>
              <c:strCache>
                <c:ptCount val="1"/>
                <c:pt idx="0">
                  <c:v>Realizzato Indifferente Interessato Ansioso Curioso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CEBA-4755-8694-2A272334533A}"/>
              </c:ext>
            </c:extLst>
          </c:dPt>
          <c:dPt>
            <c:idx val="2"/>
            <c:invertIfNegative val="0"/>
            <c:bubble3D val="0"/>
            <c:spPr>
              <a:solidFill>
                <a:srgbClr val="92D050"/>
              </a:solidFill>
            </c:spPr>
            <c:extLst>
              <c:ext xmlns:c16="http://schemas.microsoft.com/office/drawing/2014/chart" uri="{C3380CC4-5D6E-409C-BE32-E72D297353CC}">
                <c16:uniqueId val="{00000003-CEBA-4755-8694-2A272334533A}"/>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CEBA-4755-8694-2A272334533A}"/>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CEBA-4755-8694-2A272334533A}"/>
              </c:ext>
            </c:extLst>
          </c:dPt>
          <c:dLbls>
            <c:dLbl>
              <c:idx val="0"/>
              <c:layout>
                <c:manualLayout>
                  <c:x val="-4.2503346720214191E-3"/>
                  <c:y val="5.0007159221076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EBA-4755-8694-2A272334533A}"/>
                </c:ext>
              </c:extLst>
            </c:dLbl>
            <c:dLbl>
              <c:idx val="1"/>
              <c:layout>
                <c:manualLayout>
                  <c:x val="-4.2503346720213801E-3"/>
                  <c:y val="7.0464633447880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EBA-4755-8694-2A272334533A}"/>
                </c:ext>
              </c:extLst>
            </c:dLbl>
            <c:dLbl>
              <c:idx val="2"/>
              <c:layout>
                <c:manualLayout>
                  <c:x val="-4.2503346720214972E-3"/>
                  <c:y val="6.36454753722794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EBA-4755-8694-2A272334533A}"/>
                </c:ext>
              </c:extLst>
            </c:dLbl>
            <c:dLbl>
              <c:idx val="3"/>
              <c:layout>
                <c:manualLayout>
                  <c:x val="1.0625836680053548E-2"/>
                  <c:y val="1.13652634593356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EBA-4755-8694-2A272334533A}"/>
                </c:ext>
              </c:extLst>
            </c:dLbl>
            <c:dLbl>
              <c:idx val="4"/>
              <c:layout>
                <c:manualLayout>
                  <c:x val="4.2503346720214191E-3"/>
                  <c:y val="5.45532646048109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EBA-4755-8694-2A272334533A}"/>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Foglio3!$B$271:$B$275</c:f>
              <c:numCache>
                <c:formatCode>0.00%</c:formatCode>
                <c:ptCount val="5"/>
                <c:pt idx="0">
                  <c:v>0.15740740740740741</c:v>
                </c:pt>
                <c:pt idx="1">
                  <c:v>0.47685185185185186</c:v>
                </c:pt>
                <c:pt idx="2">
                  <c:v>0.19907407407407407</c:v>
                </c:pt>
                <c:pt idx="3">
                  <c:v>1.3888888888888888E-2</c:v>
                </c:pt>
                <c:pt idx="4">
                  <c:v>0.15277777777777779</c:v>
                </c:pt>
              </c:numCache>
            </c:numRef>
          </c:val>
          <c:extLst>
            <c:ext xmlns:c16="http://schemas.microsoft.com/office/drawing/2014/chart" uri="{C3380CC4-5D6E-409C-BE32-E72D297353CC}">
              <c16:uniqueId val="{00000009-CEBA-4755-8694-2A272334533A}"/>
            </c:ext>
          </c:extLst>
        </c:ser>
        <c:dLbls>
          <c:showLegendKey val="0"/>
          <c:showVal val="0"/>
          <c:showCatName val="0"/>
          <c:showSerName val="0"/>
          <c:showPercent val="0"/>
          <c:showBubbleSize val="0"/>
        </c:dLbls>
        <c:gapWidth val="0"/>
        <c:gapDepth val="135"/>
        <c:shape val="box"/>
        <c:axId val="132965376"/>
        <c:axId val="130496704"/>
        <c:axId val="0"/>
      </c:bar3DChart>
      <c:catAx>
        <c:axId val="132965376"/>
        <c:scaling>
          <c:orientation val="minMax"/>
        </c:scaling>
        <c:delete val="1"/>
        <c:axPos val="b"/>
        <c:majorTickMark val="out"/>
        <c:minorTickMark val="none"/>
        <c:tickLblPos val="nextTo"/>
        <c:crossAx val="130496704"/>
        <c:crosses val="autoZero"/>
        <c:auto val="1"/>
        <c:lblAlgn val="ctr"/>
        <c:lblOffset val="100"/>
        <c:noMultiLvlLbl val="0"/>
      </c:catAx>
      <c:valAx>
        <c:axId val="130496704"/>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2965376"/>
        <c:crosses val="autoZero"/>
        <c:crossBetween val="between"/>
      </c:valAx>
      <c:spPr>
        <a:noFill/>
      </c:spPr>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Foglio3!$A$294:$A$301</c:f>
              <c:strCache>
                <c:ptCount val="1"/>
                <c:pt idx="0">
                  <c:v>Partecipato agli open-day degli istituti superiori Ne ho parlato in famiglia Ho seguito il mio istinto Ho valutato le mie competenze Seguito i suggerimenti dei miei compagni Ho condiviso le mie scelte con gli insegnanti Ho seguito il mio sogno Altro</c:v>
                </c:pt>
              </c:strCache>
            </c:strRef>
          </c:tx>
          <c:explosion val="15"/>
          <c:dPt>
            <c:idx val="0"/>
            <c:bubble3D val="0"/>
            <c:spPr>
              <a:solidFill>
                <a:schemeClr val="accent1"/>
              </a:solidFill>
            </c:spPr>
            <c:extLst>
              <c:ext xmlns:c16="http://schemas.microsoft.com/office/drawing/2014/chart" uri="{C3380CC4-5D6E-409C-BE32-E72D297353CC}">
                <c16:uniqueId val="{00000001-382E-428B-B3C1-DAAF28E73DDB}"/>
              </c:ext>
            </c:extLst>
          </c:dPt>
          <c:dPt>
            <c:idx val="1"/>
            <c:bubble3D val="0"/>
            <c:spPr>
              <a:solidFill>
                <a:srgbClr val="FFC000"/>
              </a:solidFill>
            </c:spPr>
            <c:extLst>
              <c:ext xmlns:c16="http://schemas.microsoft.com/office/drawing/2014/chart" uri="{C3380CC4-5D6E-409C-BE32-E72D297353CC}">
                <c16:uniqueId val="{00000003-382E-428B-B3C1-DAAF28E73DDB}"/>
              </c:ext>
            </c:extLst>
          </c:dPt>
          <c:dPt>
            <c:idx val="3"/>
            <c:bubble3D val="0"/>
            <c:spPr>
              <a:solidFill>
                <a:schemeClr val="tx2">
                  <a:lumMod val="40000"/>
                  <a:lumOff val="60000"/>
                </a:schemeClr>
              </a:solidFill>
            </c:spPr>
            <c:extLst>
              <c:ext xmlns:c16="http://schemas.microsoft.com/office/drawing/2014/chart" uri="{C3380CC4-5D6E-409C-BE32-E72D297353CC}">
                <c16:uniqueId val="{00000005-382E-428B-B3C1-DAAF28E73DDB}"/>
              </c:ext>
            </c:extLst>
          </c:dPt>
          <c:dPt>
            <c:idx val="6"/>
            <c:bubble3D val="0"/>
            <c:spPr>
              <a:solidFill>
                <a:schemeClr val="accent1">
                  <a:lumMod val="40000"/>
                  <a:lumOff val="60000"/>
                </a:schemeClr>
              </a:solidFill>
            </c:spPr>
            <c:extLst>
              <c:ext xmlns:c16="http://schemas.microsoft.com/office/drawing/2014/chart" uri="{C3380CC4-5D6E-409C-BE32-E72D297353CC}">
                <c16:uniqueId val="{00000007-382E-428B-B3C1-DAAF28E73DDB}"/>
              </c:ext>
            </c:extLst>
          </c:dPt>
          <c:dPt>
            <c:idx val="7"/>
            <c:bubble3D val="0"/>
            <c:spPr>
              <a:solidFill>
                <a:schemeClr val="accent1">
                  <a:lumMod val="20000"/>
                  <a:lumOff val="80000"/>
                </a:schemeClr>
              </a:solidFill>
            </c:spPr>
            <c:extLst>
              <c:ext xmlns:c16="http://schemas.microsoft.com/office/drawing/2014/chart" uri="{C3380CC4-5D6E-409C-BE32-E72D297353CC}">
                <c16:uniqueId val="{00000009-382E-428B-B3C1-DAAF28E73DDB}"/>
              </c:ext>
            </c:extLst>
          </c:dPt>
          <c:dLbls>
            <c:dLbl>
              <c:idx val="4"/>
              <c:layout>
                <c:manualLayout>
                  <c:x val="9.5553801169590613E-2"/>
                  <c:y val="2.0297222222222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82E-428B-B3C1-DAAF28E73DDB}"/>
                </c:ext>
              </c:extLst>
            </c:dLbl>
            <c:dLbl>
              <c:idx val="7"/>
              <c:layout>
                <c:manualLayout>
                  <c:x val="2.9137426900584795E-3"/>
                  <c:y val="-5.6631313131313135E-3"/>
                </c:manualLayout>
              </c:layout>
              <c:spPr/>
              <c:txPr>
                <a:bodyPr/>
                <a:lstStyle/>
                <a:p>
                  <a:pPr>
                    <a:defRPr sz="1800">
                      <a:solidFill>
                        <a:schemeClr val="tx1"/>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82E-428B-B3C1-DAAF28E73DDB}"/>
                </c:ext>
              </c:extLst>
            </c:dLbl>
            <c:spPr>
              <a:noFill/>
              <a:ln>
                <a:noFill/>
              </a:ln>
              <a:effectLst/>
            </c:spPr>
            <c:txPr>
              <a:bodyPr/>
              <a:lstStyle/>
              <a:p>
                <a:pPr>
                  <a:defRPr sz="18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1"/>
            <c:extLst>
              <c:ext xmlns:c15="http://schemas.microsoft.com/office/drawing/2012/chart" uri="{CE6537A1-D6FC-4f65-9D91-7224C49458BB}"/>
            </c:extLst>
          </c:dLbls>
          <c:val>
            <c:numRef>
              <c:f>Foglio3!$B$294:$B$301</c:f>
              <c:numCache>
                <c:formatCode>0.0%</c:formatCode>
                <c:ptCount val="8"/>
                <c:pt idx="0">
                  <c:v>0.26229508196721313</c:v>
                </c:pt>
                <c:pt idx="1">
                  <c:v>0.23278688524590163</c:v>
                </c:pt>
                <c:pt idx="2">
                  <c:v>0.11147540983606558</c:v>
                </c:pt>
                <c:pt idx="3">
                  <c:v>0.17540983606557378</c:v>
                </c:pt>
                <c:pt idx="4">
                  <c:v>4.9180327868852463E-3</c:v>
                </c:pt>
                <c:pt idx="5">
                  <c:v>8.5245901639344257E-2</c:v>
                </c:pt>
                <c:pt idx="6">
                  <c:v>0.11967213114754098</c:v>
                </c:pt>
                <c:pt idx="7">
                  <c:v>8.1967213114754103E-3</c:v>
                </c:pt>
              </c:numCache>
            </c:numRef>
          </c:val>
          <c:extLst>
            <c:ext xmlns:c16="http://schemas.microsoft.com/office/drawing/2014/chart" uri="{C3380CC4-5D6E-409C-BE32-E72D297353CC}">
              <c16:uniqueId val="{0000000B-382E-428B-B3C1-DAAF28E73DDB}"/>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Foglio3!$A$311:$A$313</c:f>
              <c:strCache>
                <c:ptCount val="1"/>
                <c:pt idx="0">
                  <c:v>Poco Abbastanza Molto</c:v>
                </c:pt>
              </c:strCache>
            </c:strRef>
          </c:tx>
          <c:explosion val="25"/>
          <c:dPt>
            <c:idx val="1"/>
            <c:bubble3D val="0"/>
            <c:spPr>
              <a:solidFill>
                <a:schemeClr val="accent6">
                  <a:lumMod val="75000"/>
                </a:schemeClr>
              </a:solidFill>
            </c:spPr>
            <c:extLst>
              <c:ext xmlns:c16="http://schemas.microsoft.com/office/drawing/2014/chart" uri="{C3380CC4-5D6E-409C-BE32-E72D297353CC}">
                <c16:uniqueId val="{00000001-65B1-42C2-96FE-6C7DA6FD0FC8}"/>
              </c:ext>
            </c:extLst>
          </c:dPt>
          <c:dLbls>
            <c:dLbl>
              <c:idx val="0"/>
              <c:layout>
                <c:manualLayout>
                  <c:x val="-3.3001096491228073E-2"/>
                  <c:y val="8.26825757575757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5B1-42C2-96FE-6C7DA6FD0FC8}"/>
                </c:ext>
              </c:extLst>
            </c:dLbl>
            <c:dLbl>
              <c:idx val="2"/>
              <c:layout>
                <c:manualLayout>
                  <c:x val="0.12919649122807017"/>
                  <c:y val="5.08994949494949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5B1-42C2-96FE-6C7DA6FD0FC8}"/>
                </c:ext>
              </c:extLst>
            </c:dLbl>
            <c:spPr>
              <a:noFill/>
              <a:ln>
                <a:noFill/>
              </a:ln>
              <a:effectLst/>
            </c:spPr>
            <c:txPr>
              <a:bodyPr/>
              <a:lstStyle/>
              <a:p>
                <a:pPr>
                  <a:defRPr sz="18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1"/>
            <c:extLst>
              <c:ext xmlns:c15="http://schemas.microsoft.com/office/drawing/2012/chart" uri="{CE6537A1-D6FC-4f65-9D91-7224C49458BB}"/>
            </c:extLst>
          </c:dLbls>
          <c:val>
            <c:numRef>
              <c:f>Foglio3!$D$311:$D$313</c:f>
              <c:numCache>
                <c:formatCode>0.0%</c:formatCode>
                <c:ptCount val="3"/>
                <c:pt idx="0">
                  <c:v>4.5999999999999944E-2</c:v>
                </c:pt>
                <c:pt idx="1">
                  <c:v>0.627</c:v>
                </c:pt>
                <c:pt idx="2">
                  <c:v>0.32700000000000001</c:v>
                </c:pt>
              </c:numCache>
            </c:numRef>
          </c:val>
          <c:extLst>
            <c:ext xmlns:c16="http://schemas.microsoft.com/office/drawing/2014/chart" uri="{C3380CC4-5D6E-409C-BE32-E72D297353CC}">
              <c16:uniqueId val="{00000004-65B1-42C2-96FE-6C7DA6FD0FC8}"/>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Foglio3!$A$322:$A$325</c:f>
              <c:strCache>
                <c:ptCount val="1"/>
                <c:pt idx="0">
                  <c:v>Licei Istituti Tecnici Istituti professionali Formazione Professionale</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24FB-40A3-96AA-3CC8A5485316}"/>
              </c:ext>
            </c:extLst>
          </c:dPt>
          <c:dPt>
            <c:idx val="2"/>
            <c:invertIfNegative val="0"/>
            <c:bubble3D val="0"/>
            <c:spPr>
              <a:solidFill>
                <a:srgbClr val="92D050"/>
              </a:solidFill>
            </c:spPr>
            <c:extLst>
              <c:ext xmlns:c16="http://schemas.microsoft.com/office/drawing/2014/chart" uri="{C3380CC4-5D6E-409C-BE32-E72D297353CC}">
                <c16:uniqueId val="{00000003-24FB-40A3-96AA-3CC8A5485316}"/>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24FB-40A3-96AA-3CC8A5485316}"/>
              </c:ext>
            </c:extLst>
          </c:dPt>
          <c:dLbls>
            <c:dLbl>
              <c:idx val="0"/>
              <c:layout>
                <c:manualLayout>
                  <c:x val="2.1251673360107096E-3"/>
                  <c:y val="5.26192534947398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FB-40A3-96AA-3CC8A5485316}"/>
                </c:ext>
              </c:extLst>
            </c:dLbl>
            <c:dLbl>
              <c:idx val="1"/>
              <c:layout>
                <c:manualLayout>
                  <c:x val="-2.1251673360107096E-3"/>
                  <c:y val="7.32093961665946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FB-40A3-96AA-3CC8A5485316}"/>
                </c:ext>
              </c:extLst>
            </c:dLbl>
            <c:dLbl>
              <c:idx val="2"/>
              <c:layout>
                <c:manualLayout>
                  <c:x val="1.9126506024096306E-2"/>
                  <c:y val="2.28779363020608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FB-40A3-96AA-3CC8A5485316}"/>
                </c:ext>
              </c:extLst>
            </c:dLbl>
            <c:dLbl>
              <c:idx val="3"/>
              <c:layout>
                <c:manualLayout>
                  <c:x val="2.3376840696117805E-2"/>
                  <c:y val="2.287793630206081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FB-40A3-96AA-3CC8A5485316}"/>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Foglio3!$B$322:$B$325</c:f>
              <c:numCache>
                <c:formatCode>0.00%</c:formatCode>
                <c:ptCount val="4"/>
                <c:pt idx="0">
                  <c:v>0.70646766169154229</c:v>
                </c:pt>
                <c:pt idx="1">
                  <c:v>0.21890547263681592</c:v>
                </c:pt>
                <c:pt idx="2">
                  <c:v>2.4875621890547265E-2</c:v>
                </c:pt>
                <c:pt idx="3">
                  <c:v>4.975124378109453E-2</c:v>
                </c:pt>
              </c:numCache>
            </c:numRef>
          </c:val>
          <c:extLst>
            <c:ext xmlns:c16="http://schemas.microsoft.com/office/drawing/2014/chart" uri="{C3380CC4-5D6E-409C-BE32-E72D297353CC}">
              <c16:uniqueId val="{00000007-24FB-40A3-96AA-3CC8A5485316}"/>
            </c:ext>
          </c:extLst>
        </c:ser>
        <c:dLbls>
          <c:showLegendKey val="0"/>
          <c:showVal val="0"/>
          <c:showCatName val="0"/>
          <c:showSerName val="0"/>
          <c:showPercent val="0"/>
          <c:showBubbleSize val="0"/>
        </c:dLbls>
        <c:gapWidth val="0"/>
        <c:gapDepth val="135"/>
        <c:shape val="box"/>
        <c:axId val="133306368"/>
        <c:axId val="130535360"/>
        <c:axId val="0"/>
      </c:bar3DChart>
      <c:catAx>
        <c:axId val="133306368"/>
        <c:scaling>
          <c:orientation val="minMax"/>
        </c:scaling>
        <c:delete val="1"/>
        <c:axPos val="b"/>
        <c:majorTickMark val="out"/>
        <c:minorTickMark val="none"/>
        <c:tickLblPos val="nextTo"/>
        <c:crossAx val="130535360"/>
        <c:crosses val="autoZero"/>
        <c:auto val="1"/>
        <c:lblAlgn val="ctr"/>
        <c:lblOffset val="100"/>
        <c:noMultiLvlLbl val="0"/>
      </c:catAx>
      <c:valAx>
        <c:axId val="130535360"/>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3306368"/>
        <c:crosses val="autoZero"/>
        <c:crossBetween val="between"/>
      </c:valAx>
      <c:spPr>
        <a:noFill/>
      </c:spPr>
    </c:plotArea>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Foglio3!$A$340:$A$348</c:f>
              <c:strCache>
                <c:ptCount val="1"/>
                <c:pt idx="0">
                  <c:v>Liceo Classico Liceo Scientifico Liceo Scientifico S. Applicate Liceo Scientifico Sportivo Liceo Linguistico Liceo delle Scienze Umane Liceo Scienze Umane Economico- Sociale Liceo Coreutico - Sezione Musicale Liceo Artistico</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1BF7-4F38-91DC-311616E8114C}"/>
              </c:ext>
            </c:extLst>
          </c:dPt>
          <c:dPt>
            <c:idx val="2"/>
            <c:invertIfNegative val="0"/>
            <c:bubble3D val="0"/>
            <c:spPr>
              <a:solidFill>
                <a:srgbClr val="92D050"/>
              </a:solidFill>
            </c:spPr>
            <c:extLst>
              <c:ext xmlns:c16="http://schemas.microsoft.com/office/drawing/2014/chart" uri="{C3380CC4-5D6E-409C-BE32-E72D297353CC}">
                <c16:uniqueId val="{00000003-1BF7-4F38-91DC-311616E8114C}"/>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1BF7-4F38-91DC-311616E8114C}"/>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1BF7-4F38-91DC-311616E8114C}"/>
              </c:ext>
            </c:extLst>
          </c:dPt>
          <c:dPt>
            <c:idx val="5"/>
            <c:invertIfNegative val="0"/>
            <c:bubble3D val="0"/>
            <c:spPr>
              <a:solidFill>
                <a:schemeClr val="accent4">
                  <a:lumMod val="75000"/>
                </a:schemeClr>
              </a:solidFill>
            </c:spPr>
            <c:extLst>
              <c:ext xmlns:c16="http://schemas.microsoft.com/office/drawing/2014/chart" uri="{C3380CC4-5D6E-409C-BE32-E72D297353CC}">
                <c16:uniqueId val="{00000009-1BF7-4F38-91DC-311616E8114C}"/>
              </c:ext>
            </c:extLst>
          </c:dPt>
          <c:dPt>
            <c:idx val="6"/>
            <c:invertIfNegative val="0"/>
            <c:bubble3D val="0"/>
            <c:spPr>
              <a:solidFill>
                <a:schemeClr val="bg1">
                  <a:lumMod val="75000"/>
                </a:schemeClr>
              </a:solidFill>
            </c:spPr>
            <c:extLst>
              <c:ext xmlns:c16="http://schemas.microsoft.com/office/drawing/2014/chart" uri="{C3380CC4-5D6E-409C-BE32-E72D297353CC}">
                <c16:uniqueId val="{0000000B-1BF7-4F38-91DC-311616E8114C}"/>
              </c:ext>
            </c:extLst>
          </c:dPt>
          <c:dPt>
            <c:idx val="7"/>
            <c:invertIfNegative val="0"/>
            <c:bubble3D val="0"/>
            <c:spPr>
              <a:solidFill>
                <a:schemeClr val="accent6">
                  <a:lumMod val="40000"/>
                  <a:lumOff val="60000"/>
                </a:schemeClr>
              </a:solidFill>
            </c:spPr>
            <c:extLst>
              <c:ext xmlns:c16="http://schemas.microsoft.com/office/drawing/2014/chart" uri="{C3380CC4-5D6E-409C-BE32-E72D297353CC}">
                <c16:uniqueId val="{0000000D-1BF7-4F38-91DC-311616E8114C}"/>
              </c:ext>
            </c:extLst>
          </c:dPt>
          <c:dPt>
            <c:idx val="8"/>
            <c:invertIfNegative val="0"/>
            <c:bubble3D val="0"/>
            <c:spPr>
              <a:solidFill>
                <a:schemeClr val="accent3">
                  <a:lumMod val="60000"/>
                  <a:lumOff val="40000"/>
                </a:schemeClr>
              </a:solidFill>
            </c:spPr>
            <c:extLst>
              <c:ext xmlns:c16="http://schemas.microsoft.com/office/drawing/2014/chart" uri="{C3380CC4-5D6E-409C-BE32-E72D297353CC}">
                <c16:uniqueId val="{0000000F-1BF7-4F38-91DC-311616E8114C}"/>
              </c:ext>
            </c:extLst>
          </c:dPt>
          <c:dLbls>
            <c:dLbl>
              <c:idx val="0"/>
              <c:layout>
                <c:manualLayout>
                  <c:x val="6.3755020080321087E-3"/>
                  <c:y val="5.26192534947397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1BF7-4F38-91DC-311616E8114C}"/>
                </c:ext>
              </c:extLst>
            </c:dLbl>
            <c:dLbl>
              <c:idx val="1"/>
              <c:layout>
                <c:manualLayout>
                  <c:x val="0"/>
                  <c:y val="5.49070471249459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F7-4F38-91DC-311616E8114C}"/>
                </c:ext>
              </c:extLst>
            </c:dLbl>
            <c:dLbl>
              <c:idx val="2"/>
              <c:layout>
                <c:manualLayout>
                  <c:x val="3.8960951079964795E-17"/>
                  <c:y val="7.32093961665946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F7-4F38-91DC-311616E8114C}"/>
                </c:ext>
              </c:extLst>
            </c:dLbl>
            <c:dLbl>
              <c:idx val="3"/>
              <c:layout>
                <c:manualLayout>
                  <c:x val="2.1251673360107096E-3"/>
                  <c:y val="4.80436662343275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BF7-4F38-91DC-311616E8114C}"/>
                </c:ext>
              </c:extLst>
            </c:dLbl>
            <c:dLbl>
              <c:idx val="4"/>
              <c:layout>
                <c:manualLayout>
                  <c:x val="8.5006693440428382E-3"/>
                  <c:y val="5.26192534947398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BF7-4F38-91DC-311616E8114C}"/>
                </c:ext>
              </c:extLst>
            </c:dLbl>
            <c:dLbl>
              <c:idx val="5"/>
              <c:layout>
                <c:manualLayout>
                  <c:x val="-7.792190215992959E-17"/>
                  <c:y val="6.40582216457702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BF7-4F38-91DC-311616E8114C}"/>
                </c:ext>
              </c:extLst>
            </c:dLbl>
            <c:dLbl>
              <c:idx val="6"/>
              <c:layout>
                <c:manualLayout>
                  <c:x val="0"/>
                  <c:y val="4.80436662343275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BF7-4F38-91DC-311616E8114C}"/>
                </c:ext>
              </c:extLst>
            </c:dLbl>
            <c:dLbl>
              <c:idx val="7"/>
              <c:layout>
                <c:manualLayout>
                  <c:x val="0"/>
                  <c:y val="3.4316904453091227E-2"/>
                </c:manualLayout>
              </c:layout>
              <c:spPr/>
              <c:txPr>
                <a:bodyPr/>
                <a:lstStyle/>
                <a:p>
                  <a:pPr>
                    <a:defRPr sz="1400">
                      <a:solidFill>
                        <a:schemeClr val="tx1">
                          <a:lumMod val="50000"/>
                          <a:lumOff val="50000"/>
                        </a:schemeClr>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1BF7-4F38-91DC-311616E8114C}"/>
                </c:ext>
              </c:extLst>
            </c:dLbl>
            <c:dLbl>
              <c:idx val="8"/>
              <c:layout>
                <c:manualLayout>
                  <c:x val="8.5006693440428382E-3"/>
                  <c:y val="5.2619253494739796E-2"/>
                </c:manualLayout>
              </c:layout>
              <c:spPr/>
              <c:txPr>
                <a:bodyPr/>
                <a:lstStyle/>
                <a:p>
                  <a:pPr>
                    <a:defRPr sz="1400">
                      <a:solidFill>
                        <a:schemeClr val="tx1">
                          <a:lumMod val="50000"/>
                          <a:lumOff val="50000"/>
                        </a:schemeClr>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1BF7-4F38-91DC-311616E8114C}"/>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Foglio3!$B$340:$B$348</c:f>
              <c:numCache>
                <c:formatCode>0.00%</c:formatCode>
                <c:ptCount val="9"/>
                <c:pt idx="0">
                  <c:v>3.482587064676617E-2</c:v>
                </c:pt>
                <c:pt idx="1">
                  <c:v>0.1691542288557214</c:v>
                </c:pt>
                <c:pt idx="2">
                  <c:v>0.16417910447761194</c:v>
                </c:pt>
                <c:pt idx="3">
                  <c:v>3.9800995024875621E-2</c:v>
                </c:pt>
                <c:pt idx="4">
                  <c:v>0.19900497512437812</c:v>
                </c:pt>
                <c:pt idx="5">
                  <c:v>4.975124378109453E-2</c:v>
                </c:pt>
                <c:pt idx="6">
                  <c:v>3.9800995024875621E-2</c:v>
                </c:pt>
                <c:pt idx="7">
                  <c:v>9.9502487562189053E-3</c:v>
                </c:pt>
                <c:pt idx="8">
                  <c:v>8.9552238805970144E-2</c:v>
                </c:pt>
              </c:numCache>
            </c:numRef>
          </c:val>
          <c:extLst>
            <c:ext xmlns:c16="http://schemas.microsoft.com/office/drawing/2014/chart" uri="{C3380CC4-5D6E-409C-BE32-E72D297353CC}">
              <c16:uniqueId val="{00000011-1BF7-4F38-91DC-311616E8114C}"/>
            </c:ext>
          </c:extLst>
        </c:ser>
        <c:dLbls>
          <c:showLegendKey val="0"/>
          <c:showVal val="0"/>
          <c:showCatName val="0"/>
          <c:showSerName val="0"/>
          <c:showPercent val="0"/>
          <c:showBubbleSize val="0"/>
        </c:dLbls>
        <c:gapWidth val="0"/>
        <c:gapDepth val="135"/>
        <c:shape val="box"/>
        <c:axId val="133148672"/>
        <c:axId val="130537664"/>
        <c:axId val="0"/>
      </c:bar3DChart>
      <c:catAx>
        <c:axId val="133148672"/>
        <c:scaling>
          <c:orientation val="minMax"/>
        </c:scaling>
        <c:delete val="1"/>
        <c:axPos val="b"/>
        <c:majorTickMark val="out"/>
        <c:minorTickMark val="none"/>
        <c:tickLblPos val="nextTo"/>
        <c:crossAx val="130537664"/>
        <c:crosses val="autoZero"/>
        <c:auto val="1"/>
        <c:lblAlgn val="ctr"/>
        <c:lblOffset val="100"/>
        <c:noMultiLvlLbl val="0"/>
      </c:catAx>
      <c:valAx>
        <c:axId val="130537664"/>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3148672"/>
        <c:crosses val="autoZero"/>
        <c:crossBetween val="between"/>
      </c:valAx>
      <c:spPr>
        <a:noFill/>
      </c:spPr>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Foglio3!$A$358:$A$361</c:f>
              <c:strCache>
                <c:ptCount val="1"/>
                <c:pt idx="0">
                  <c:v>Istituto Tecnico - settore Economico Istituto Tecnico Economico Turismo Istituto Tecnico Tecnologico Istituto Tecnico Tecnologico Agraria</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4582-48AE-8DB1-EB74DBB58E30}"/>
              </c:ext>
            </c:extLst>
          </c:dPt>
          <c:dPt>
            <c:idx val="2"/>
            <c:invertIfNegative val="0"/>
            <c:bubble3D val="0"/>
            <c:spPr>
              <a:solidFill>
                <a:srgbClr val="92D050"/>
              </a:solidFill>
            </c:spPr>
            <c:extLst>
              <c:ext xmlns:c16="http://schemas.microsoft.com/office/drawing/2014/chart" uri="{C3380CC4-5D6E-409C-BE32-E72D297353CC}">
                <c16:uniqueId val="{00000003-4582-48AE-8DB1-EB74DBB58E30}"/>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4582-48AE-8DB1-EB74DBB58E30}"/>
              </c:ext>
            </c:extLst>
          </c:dPt>
          <c:dLbls>
            <c:dLbl>
              <c:idx val="0"/>
              <c:layout>
                <c:manualLayout>
                  <c:x val="0"/>
                  <c:y val="6.17704280155641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582-48AE-8DB1-EB74DBB58E30}"/>
                </c:ext>
              </c:extLst>
            </c:dLbl>
            <c:dLbl>
              <c:idx val="1"/>
              <c:layout>
                <c:manualLayout>
                  <c:x val="6.3755020080321287E-3"/>
                  <c:y val="6.86338089061822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582-48AE-8DB1-EB74DBB58E30}"/>
                </c:ext>
              </c:extLst>
            </c:dLbl>
            <c:dLbl>
              <c:idx val="2"/>
              <c:layout>
                <c:manualLayout>
                  <c:x val="-7.792190215992959E-17"/>
                  <c:y val="5.03314598645337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582-48AE-8DB1-EB74DBB58E30}"/>
                </c:ext>
              </c:extLst>
            </c:dLbl>
            <c:dLbl>
              <c:idx val="3"/>
              <c:layout>
                <c:manualLayout>
                  <c:x val="-4.2503346720215752E-3"/>
                  <c:y val="6.86338089061824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582-48AE-8DB1-EB74DBB58E30}"/>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Foglio3!$B$358:$B$361</c:f>
              <c:numCache>
                <c:formatCode>0.00%</c:formatCode>
                <c:ptCount val="4"/>
                <c:pt idx="0">
                  <c:v>9.4527363184079602E-2</c:v>
                </c:pt>
                <c:pt idx="1">
                  <c:v>1.9900497512437811E-2</c:v>
                </c:pt>
                <c:pt idx="2">
                  <c:v>8.9552238805970144E-2</c:v>
                </c:pt>
                <c:pt idx="3">
                  <c:v>1.4925373134328358E-2</c:v>
                </c:pt>
              </c:numCache>
            </c:numRef>
          </c:val>
          <c:extLst>
            <c:ext xmlns:c16="http://schemas.microsoft.com/office/drawing/2014/chart" uri="{C3380CC4-5D6E-409C-BE32-E72D297353CC}">
              <c16:uniqueId val="{00000007-4582-48AE-8DB1-EB74DBB58E30}"/>
            </c:ext>
          </c:extLst>
        </c:ser>
        <c:dLbls>
          <c:showLegendKey val="0"/>
          <c:showVal val="0"/>
          <c:showCatName val="0"/>
          <c:showSerName val="0"/>
          <c:showPercent val="0"/>
          <c:showBubbleSize val="0"/>
        </c:dLbls>
        <c:gapWidth val="0"/>
        <c:gapDepth val="135"/>
        <c:shape val="box"/>
        <c:axId val="133152256"/>
        <c:axId val="133481024"/>
        <c:axId val="0"/>
      </c:bar3DChart>
      <c:catAx>
        <c:axId val="133152256"/>
        <c:scaling>
          <c:orientation val="minMax"/>
        </c:scaling>
        <c:delete val="1"/>
        <c:axPos val="b"/>
        <c:majorTickMark val="out"/>
        <c:minorTickMark val="none"/>
        <c:tickLblPos val="nextTo"/>
        <c:crossAx val="133481024"/>
        <c:crosses val="autoZero"/>
        <c:auto val="1"/>
        <c:lblAlgn val="ctr"/>
        <c:lblOffset val="100"/>
        <c:noMultiLvlLbl val="0"/>
      </c:catAx>
      <c:valAx>
        <c:axId val="133481024"/>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33152256"/>
        <c:crosses val="autoZero"/>
        <c:crossBetween val="between"/>
      </c:valAx>
      <c:spPr>
        <a:noFill/>
      </c:spPr>
    </c:plotArea>
    <c:plotVisOnly val="1"/>
    <c:dispBlanksAs val="gap"/>
    <c:showDLblsOverMax val="0"/>
  </c:chart>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Foglio3!$A$365:$A$367</c:f>
              <c:strCache>
                <c:ptCount val="1"/>
                <c:pt idx="0">
                  <c:v>Istituto Professionale Enogastronomia e Os. Alberghiera Istituto Professionale Industria Artigianato made in Italy Istituto Professionale - indirizzo Servizi commerciali</c:v>
                </c:pt>
              </c:strCache>
            </c:strRef>
          </c:tx>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428B-4B8D-887B-664A7A246075}"/>
              </c:ext>
            </c:extLst>
          </c:dPt>
          <c:dPt>
            <c:idx val="2"/>
            <c:invertIfNegative val="0"/>
            <c:bubble3D val="0"/>
            <c:spPr>
              <a:solidFill>
                <a:srgbClr val="92D050"/>
              </a:solidFill>
            </c:spPr>
            <c:extLst>
              <c:ext xmlns:c16="http://schemas.microsoft.com/office/drawing/2014/chart" uri="{C3380CC4-5D6E-409C-BE32-E72D297353CC}">
                <c16:uniqueId val="{00000003-428B-4B8D-887B-664A7A246075}"/>
              </c:ext>
            </c:extLst>
          </c:dPt>
          <c:dLbls>
            <c:dLbl>
              <c:idx val="0"/>
              <c:layout>
                <c:manualLayout>
                  <c:x val="0"/>
                  <c:y val="5.49070471249459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28B-4B8D-887B-664A7A246075}"/>
                </c:ext>
              </c:extLst>
            </c:dLbl>
            <c:dLbl>
              <c:idx val="1"/>
              <c:layout>
                <c:manualLayout>
                  <c:x val="2.1251673360107096E-3"/>
                  <c:y val="5.9482634385358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28B-4B8D-887B-664A7A246075}"/>
                </c:ext>
              </c:extLst>
            </c:dLbl>
            <c:spPr>
              <a:noFill/>
              <a:ln>
                <a:noFill/>
              </a:ln>
              <a:effectLs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Foglio3!$B$365:$B$367</c:f>
              <c:numCache>
                <c:formatCode>0.00%</c:formatCode>
                <c:ptCount val="3"/>
                <c:pt idx="0">
                  <c:v>1.4925373134328358E-2</c:v>
                </c:pt>
                <c:pt idx="1">
                  <c:v>9.9502487562189053E-3</c:v>
                </c:pt>
                <c:pt idx="2">
                  <c:v>0</c:v>
                </c:pt>
              </c:numCache>
            </c:numRef>
          </c:val>
          <c:extLst>
            <c:ext xmlns:c16="http://schemas.microsoft.com/office/drawing/2014/chart" uri="{C3380CC4-5D6E-409C-BE32-E72D297353CC}">
              <c16:uniqueId val="{00000005-428B-4B8D-887B-664A7A246075}"/>
            </c:ext>
          </c:extLst>
        </c:ser>
        <c:dLbls>
          <c:showLegendKey val="0"/>
          <c:showVal val="0"/>
          <c:showCatName val="0"/>
          <c:showSerName val="0"/>
          <c:showPercent val="0"/>
          <c:showBubbleSize val="0"/>
        </c:dLbls>
        <c:gapWidth val="0"/>
        <c:gapDepth val="135"/>
        <c:shape val="box"/>
        <c:axId val="180749824"/>
        <c:axId val="133483328"/>
        <c:axId val="0"/>
      </c:bar3DChart>
      <c:catAx>
        <c:axId val="180749824"/>
        <c:scaling>
          <c:orientation val="minMax"/>
        </c:scaling>
        <c:delete val="1"/>
        <c:axPos val="b"/>
        <c:majorTickMark val="out"/>
        <c:minorTickMark val="none"/>
        <c:tickLblPos val="nextTo"/>
        <c:crossAx val="133483328"/>
        <c:crosses val="autoZero"/>
        <c:auto val="1"/>
        <c:lblAlgn val="ctr"/>
        <c:lblOffset val="100"/>
        <c:noMultiLvlLbl val="0"/>
      </c:catAx>
      <c:valAx>
        <c:axId val="133483328"/>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80749824"/>
        <c:crosses val="autoZero"/>
        <c:crossBetween val="between"/>
      </c:valAx>
      <c:spPr>
        <a:noFill/>
      </c:spPr>
    </c:plotArea>
    <c:plotVisOnly val="1"/>
    <c:dispBlanksAs val="gap"/>
    <c:showDLblsOverMax val="0"/>
  </c:chart>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Foglio3!$A$379:$A$383</c:f>
              <c:strCache>
                <c:ptCount val="1"/>
                <c:pt idx="0">
                  <c:v>1 2 3 4 5</c:v>
                </c:pt>
              </c:strCache>
            </c:strRef>
          </c:tx>
          <c:spPr>
            <a:gradFill flip="none" rotWithShape="1">
              <a:gsLst>
                <a:gs pos="0">
                  <a:schemeClr val="accent3">
                    <a:lumMod val="50000"/>
                  </a:schemeClr>
                </a:gs>
                <a:gs pos="50000">
                  <a:schemeClr val="accent3">
                    <a:lumMod val="75000"/>
                  </a:schemeClr>
                </a:gs>
                <a:gs pos="100000">
                  <a:schemeClr val="accent3">
                    <a:lumMod val="60000"/>
                    <a:lumOff val="40000"/>
                  </a:schemeClr>
                </a:gs>
              </a:gsLst>
              <a:lin ang="16200000" scaled="1"/>
              <a:tileRect/>
            </a:gradFill>
          </c:spPr>
          <c:invertIfNegative val="0"/>
          <c:dLbls>
            <c:spPr>
              <a:noFill/>
              <a:ln>
                <a:noFill/>
              </a:ln>
              <a:effectLst/>
            </c:spPr>
            <c:txPr>
              <a:bodyPr/>
              <a:lstStyle/>
              <a:p>
                <a:pPr>
                  <a:defRPr sz="1800">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Foglio3!$B$379:$B$383</c:f>
              <c:numCache>
                <c:formatCode>0.00%</c:formatCode>
                <c:ptCount val="5"/>
                <c:pt idx="0">
                  <c:v>0.35159817351598172</c:v>
                </c:pt>
                <c:pt idx="1">
                  <c:v>0.20091324200913241</c:v>
                </c:pt>
                <c:pt idx="2">
                  <c:v>0.24200913242009131</c:v>
                </c:pt>
                <c:pt idx="3">
                  <c:v>0.13242009132420091</c:v>
                </c:pt>
                <c:pt idx="4">
                  <c:v>7.3059360730593603E-2</c:v>
                </c:pt>
              </c:numCache>
            </c:numRef>
          </c:val>
          <c:extLst>
            <c:ext xmlns:c16="http://schemas.microsoft.com/office/drawing/2014/chart" uri="{C3380CC4-5D6E-409C-BE32-E72D297353CC}">
              <c16:uniqueId val="{00000000-01B3-4D34-A91F-BA6B33AC721E}"/>
            </c:ext>
          </c:extLst>
        </c:ser>
        <c:dLbls>
          <c:showLegendKey val="0"/>
          <c:showVal val="0"/>
          <c:showCatName val="0"/>
          <c:showSerName val="0"/>
          <c:showPercent val="0"/>
          <c:showBubbleSize val="0"/>
        </c:dLbls>
        <c:gapWidth val="150"/>
        <c:axId val="180751872"/>
        <c:axId val="133485632"/>
      </c:barChart>
      <c:catAx>
        <c:axId val="180751872"/>
        <c:scaling>
          <c:orientation val="minMax"/>
        </c:scaling>
        <c:delete val="1"/>
        <c:axPos val="b"/>
        <c:majorTickMark val="out"/>
        <c:minorTickMark val="none"/>
        <c:tickLblPos val="nextTo"/>
        <c:crossAx val="133485632"/>
        <c:crosses val="autoZero"/>
        <c:auto val="1"/>
        <c:lblAlgn val="ctr"/>
        <c:lblOffset val="100"/>
        <c:noMultiLvlLbl val="0"/>
      </c:catAx>
      <c:valAx>
        <c:axId val="133485632"/>
        <c:scaling>
          <c:orientation val="minMax"/>
        </c:scaling>
        <c:delete val="1"/>
        <c:axPos val="l"/>
        <c:numFmt formatCode="0.00%" sourceLinked="1"/>
        <c:majorTickMark val="out"/>
        <c:minorTickMark val="none"/>
        <c:tickLblPos val="nextTo"/>
        <c:crossAx val="180751872"/>
        <c:crosses val="autoZero"/>
        <c:crossBetween val="between"/>
      </c:valAx>
    </c:plotArea>
    <c:plotVisOnly val="1"/>
    <c:dispBlanksAs val="gap"/>
    <c:showDLblsOverMax val="0"/>
  </c:chart>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30"/>
      <c:rotY val="0"/>
      <c:rAngAx val="0"/>
    </c:view3D>
    <c:floor>
      <c:thickness val="0"/>
      <c:spPr>
        <a:noFill/>
        <a:ln w="9525" cap="rnd" cmpd="sng" algn="ctr">
          <a:solidFill>
            <a:schemeClr val="tx1">
              <a:tint val="75000"/>
              <a:shade val="90000"/>
            </a:schemeClr>
          </a:solidFill>
          <a:prstDash val="solid"/>
          <a:round/>
        </a:ln>
        <a:effectLst/>
        <a:sp3d contourW="9525">
          <a:contourClr>
            <a:schemeClr val="tx1">
              <a:tint val="75000"/>
              <a:shade val="90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Foglio3!$A$399:$A$400</c:f>
              <c:strCache>
                <c:ptCount val="1"/>
                <c:pt idx="0">
                  <c:v>Sì No</c:v>
                </c:pt>
              </c:strCache>
            </c:strRef>
          </c:tx>
          <c:explosion val="25"/>
          <c:dPt>
            <c:idx val="0"/>
            <c:bubble3D val="0"/>
            <c:spPr>
              <a:solidFill>
                <a:schemeClr val="accent2">
                  <a:shade val="76000"/>
                </a:schemeClr>
              </a:solidFill>
              <a:ln>
                <a:noFill/>
              </a:ln>
              <a:effectLst/>
              <a:sp3d/>
            </c:spPr>
            <c:extLst>
              <c:ext xmlns:c16="http://schemas.microsoft.com/office/drawing/2014/chart" uri="{C3380CC4-5D6E-409C-BE32-E72D297353CC}">
                <c16:uniqueId val="{00000002-3262-4359-AF53-520335E56DC3}"/>
              </c:ext>
            </c:extLst>
          </c:dPt>
          <c:dPt>
            <c:idx val="1"/>
            <c:bubble3D val="0"/>
            <c:spPr>
              <a:solidFill>
                <a:schemeClr val="accent2">
                  <a:tint val="77000"/>
                </a:schemeClr>
              </a:solidFill>
              <a:ln>
                <a:noFill/>
              </a:ln>
              <a:effectLst/>
              <a:sp3d/>
            </c:spPr>
            <c:extLst>
              <c:ext xmlns:c16="http://schemas.microsoft.com/office/drawing/2014/chart" uri="{C3380CC4-5D6E-409C-BE32-E72D297353CC}">
                <c16:uniqueId val="{00000001-3262-4359-AF53-520335E56DC3}"/>
              </c:ext>
            </c:extLst>
          </c:dPt>
          <c:dLbls>
            <c:dLbl>
              <c:idx val="0"/>
              <c:layout>
                <c:manualLayout>
                  <c:x val="-0.13996456471598123"/>
                  <c:y val="-0.1738704535244958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262-4359-AF53-520335E56DC3}"/>
                </c:ext>
              </c:extLst>
            </c:dLbl>
            <c:dLbl>
              <c:idx val="1"/>
              <c:layout>
                <c:manualLayout>
                  <c:x val="0.18589256939162505"/>
                  <c:y val="3.50370276299852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262-4359-AF53-520335E56DC3}"/>
                </c:ext>
              </c:extLst>
            </c:dLbl>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Garamond" panose="02020404030301010803" pitchFamily="18" charset="0"/>
                    <a:ea typeface="+mn-ea"/>
                    <a:cs typeface="+mn-cs"/>
                  </a:defRPr>
                </a:pPr>
                <a:endParaRPr lang="it-IT"/>
              </a:p>
            </c:txPr>
            <c:showLegendKey val="0"/>
            <c:showVal val="1"/>
            <c:showCatName val="0"/>
            <c:showSerName val="0"/>
            <c:showPercent val="0"/>
            <c:showBubbleSize val="0"/>
            <c:showLeaderLines val="1"/>
            <c:leaderLines>
              <c:spPr>
                <a:ln w="9525" cap="rnd" cmpd="sng" algn="ctr">
                  <a:solidFill>
                    <a:schemeClr val="tx1">
                      <a:shade val="90000"/>
                    </a:schemeClr>
                  </a:solidFill>
                  <a:prstDash val="solid"/>
                  <a:round/>
                </a:ln>
                <a:effectLst/>
              </c:spPr>
            </c:leaderLines>
            <c:extLst>
              <c:ext xmlns:c15="http://schemas.microsoft.com/office/drawing/2012/chart" uri="{CE6537A1-D6FC-4f65-9D91-7224C49458BB}"/>
            </c:extLst>
          </c:dLbls>
          <c:val>
            <c:numRef>
              <c:f>Foglio3!$B$399:$B$400</c:f>
              <c:numCache>
                <c:formatCode>0%</c:formatCode>
                <c:ptCount val="2"/>
                <c:pt idx="0">
                  <c:v>0.68493150684931503</c:v>
                </c:pt>
                <c:pt idx="1">
                  <c:v>0.31506849315068491</c:v>
                </c:pt>
              </c:numCache>
            </c:numRef>
          </c:val>
          <c:extLst>
            <c:ext xmlns:c16="http://schemas.microsoft.com/office/drawing/2014/chart" uri="{C3380CC4-5D6E-409C-BE32-E72D297353CC}">
              <c16:uniqueId val="{00000003-3262-4359-AF53-520335E56DC3}"/>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w="9525" cap="rnd" cmpd="sng" algn="ctr">
      <a:noFill/>
      <a:prstDash val="solid"/>
    </a:ln>
    <a:effectLst/>
  </c:spPr>
  <c:txPr>
    <a:bodyPr/>
    <a:lstStyle/>
    <a:p>
      <a:pPr>
        <a:defRPr/>
      </a:pPr>
      <a:endParaRPr lang="it-IT"/>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1.9965004374453204E-3"/>
          <c:y val="8.2870370370370372E-2"/>
          <c:w val="0.664062554680665"/>
          <c:h val="0.91712962962962963"/>
        </c:manualLayout>
      </c:layout>
      <c:pie3DChart>
        <c:varyColors val="1"/>
        <c:ser>
          <c:idx val="0"/>
          <c:order val="0"/>
          <c:explosion val="25"/>
          <c:dPt>
            <c:idx val="3"/>
            <c:bubble3D val="0"/>
            <c:spPr>
              <a:solidFill>
                <a:srgbClr val="FFFF00"/>
              </a:solidFill>
            </c:spPr>
            <c:extLst>
              <c:ext xmlns:c16="http://schemas.microsoft.com/office/drawing/2014/chart" uri="{C3380CC4-5D6E-409C-BE32-E72D297353CC}">
                <c16:uniqueId val="{00000001-A030-4101-BE57-D2294B21C115}"/>
              </c:ext>
            </c:extLst>
          </c:dPt>
          <c:dLbls>
            <c:spPr>
              <a:noFill/>
              <a:ln>
                <a:noFill/>
              </a:ln>
              <a:effectLst/>
            </c:spPr>
            <c:txPr>
              <a:bodyPr/>
              <a:lstStyle/>
              <a:p>
                <a:pPr>
                  <a:defRPr sz="1800">
                    <a:latin typeface="Garamond" panose="02020404030301010803" pitchFamily="18" charset="0"/>
                  </a:defRPr>
                </a:pPr>
                <a:endParaRPr lang="it-IT"/>
              </a:p>
            </c:txPr>
            <c:showLegendKey val="0"/>
            <c:showVal val="1"/>
            <c:showCatName val="0"/>
            <c:showSerName val="0"/>
            <c:showPercent val="0"/>
            <c:showBubbleSize val="0"/>
            <c:showLeaderLines val="1"/>
            <c:extLst>
              <c:ext xmlns:c15="http://schemas.microsoft.com/office/drawing/2012/chart" uri="{CE6537A1-D6FC-4f65-9D91-7224C49458BB}"/>
            </c:extLst>
          </c:dLbls>
          <c:cat>
            <c:strRef>
              <c:f>Foglio3!$A$409:$A$413</c:f>
              <c:strCache>
                <c:ptCount val="5"/>
                <c:pt idx="0">
                  <c:v>I miei interessi personali non sarebbero soddisfatti dalla scuola che mi è stata consigliata</c:v>
                </c:pt>
                <c:pt idx="1">
                  <c:v>I miei genitori preferiscono che frequenti un'altra tipologia di scuola</c:v>
                </c:pt>
                <c:pt idx="2">
                  <c:v>Penso di avere le capacità per affrontare un percorso di studio più impegnativo</c:v>
                </c:pt>
                <c:pt idx="3">
                  <c:v>La tipologia di scuola che mi è stata proposta è troppo lontana</c:v>
                </c:pt>
                <c:pt idx="4">
                  <c:v>Altro</c:v>
                </c:pt>
              </c:strCache>
            </c:strRef>
          </c:cat>
          <c:val>
            <c:numRef>
              <c:f>Foglio3!$B$409:$B$413</c:f>
              <c:numCache>
                <c:formatCode>0.00%</c:formatCode>
                <c:ptCount val="5"/>
                <c:pt idx="0">
                  <c:v>0.67164179104477617</c:v>
                </c:pt>
                <c:pt idx="1">
                  <c:v>2.9850746268656716E-2</c:v>
                </c:pt>
                <c:pt idx="2">
                  <c:v>0.20895522388059701</c:v>
                </c:pt>
                <c:pt idx="3">
                  <c:v>1.4925373134328358E-2</c:v>
                </c:pt>
                <c:pt idx="4">
                  <c:v>7.4626865671641784E-2</c:v>
                </c:pt>
              </c:numCache>
            </c:numRef>
          </c:val>
          <c:extLst>
            <c:ext xmlns:c16="http://schemas.microsoft.com/office/drawing/2014/chart" uri="{C3380CC4-5D6E-409C-BE32-E72D297353CC}">
              <c16:uniqueId val="{00000002-A030-4101-BE57-D2294B21C115}"/>
            </c:ext>
          </c:extLst>
        </c:ser>
        <c:dLbls>
          <c:showLegendKey val="0"/>
          <c:showVal val="0"/>
          <c:showCatName val="0"/>
          <c:showSerName val="0"/>
          <c:showPercent val="0"/>
          <c:showBubbleSize val="0"/>
          <c:showLeaderLines val="1"/>
        </c:dLbls>
      </c:pie3DChart>
    </c:plotArea>
    <c:legend>
      <c:legendPos val="r"/>
      <c:layout>
        <c:manualLayout>
          <c:xMode val="edge"/>
          <c:yMode val="edge"/>
          <c:x val="0.66656200787401587"/>
          <c:y val="9.3710745416533819E-2"/>
          <c:w val="0.33066021434820647"/>
          <c:h val="0.90587127361519015"/>
        </c:manualLayout>
      </c:layout>
      <c:overlay val="0"/>
      <c:txPr>
        <a:bodyPr/>
        <a:lstStyle/>
        <a:p>
          <a:pPr algn="just">
            <a:defRPr sz="1800">
              <a:latin typeface="Garamond" panose="02020404030301010803" pitchFamily="18" charset="0"/>
            </a:defRPr>
          </a:pPr>
          <a:endParaRPr lang="it-IT"/>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gradFill>
              <a:gsLst>
                <a:gs pos="100000">
                  <a:schemeClr val="accent5">
                    <a:lumMod val="75000"/>
                  </a:schemeClr>
                </a:gs>
                <a:gs pos="0">
                  <a:schemeClr val="accent5">
                    <a:lumMod val="40000"/>
                    <a:lumOff val="60000"/>
                  </a:schemeClr>
                </a:gs>
                <a:gs pos="50000">
                  <a:schemeClr val="accent5">
                    <a:lumMod val="60000"/>
                    <a:lumOff val="40000"/>
                  </a:schemeClr>
                </a:gs>
              </a:gsLst>
              <a:lin ang="5400000" scaled="0"/>
            </a:gradFill>
          </c:spPr>
          <c:invertIfNegative val="0"/>
          <c:dLbls>
            <c:spPr>
              <a:noFill/>
              <a:ln>
                <a:noFill/>
              </a:ln>
              <a:effectLst/>
            </c:spPr>
            <c:txPr>
              <a:bodyPr/>
              <a:lstStyle/>
              <a:p>
                <a:pPr>
                  <a:defRPr sz="1800">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Foglio1!$B$39:$B$43</c:f>
              <c:numCache>
                <c:formatCode>0.0%</c:formatCode>
                <c:ptCount val="5"/>
                <c:pt idx="0">
                  <c:v>4.5662100456621002E-3</c:v>
                </c:pt>
                <c:pt idx="1">
                  <c:v>4.5662100456621002E-2</c:v>
                </c:pt>
                <c:pt idx="2">
                  <c:v>0.25570776255707761</c:v>
                </c:pt>
                <c:pt idx="3">
                  <c:v>0.42009132420091322</c:v>
                </c:pt>
                <c:pt idx="4">
                  <c:v>0.27397260273972601</c:v>
                </c:pt>
              </c:numCache>
            </c:numRef>
          </c:val>
          <c:extLst>
            <c:ext xmlns:c16="http://schemas.microsoft.com/office/drawing/2014/chart" uri="{C3380CC4-5D6E-409C-BE32-E72D297353CC}">
              <c16:uniqueId val="{00000000-DFDD-4D9D-938E-C8D874D99583}"/>
            </c:ext>
          </c:extLst>
        </c:ser>
        <c:dLbls>
          <c:showLegendKey val="0"/>
          <c:showVal val="0"/>
          <c:showCatName val="0"/>
          <c:showSerName val="0"/>
          <c:showPercent val="0"/>
          <c:showBubbleSize val="0"/>
        </c:dLbls>
        <c:gapWidth val="150"/>
        <c:axId val="128488960"/>
        <c:axId val="157615808"/>
      </c:barChart>
      <c:catAx>
        <c:axId val="128488960"/>
        <c:scaling>
          <c:orientation val="minMax"/>
        </c:scaling>
        <c:delete val="1"/>
        <c:axPos val="b"/>
        <c:majorTickMark val="out"/>
        <c:minorTickMark val="none"/>
        <c:tickLblPos val="nextTo"/>
        <c:crossAx val="157615808"/>
        <c:crosses val="autoZero"/>
        <c:auto val="1"/>
        <c:lblAlgn val="ctr"/>
        <c:lblOffset val="100"/>
        <c:noMultiLvlLbl val="0"/>
      </c:catAx>
      <c:valAx>
        <c:axId val="157615808"/>
        <c:scaling>
          <c:orientation val="minMax"/>
        </c:scaling>
        <c:delete val="1"/>
        <c:axPos val="l"/>
        <c:numFmt formatCode="0.0%" sourceLinked="1"/>
        <c:majorTickMark val="out"/>
        <c:minorTickMark val="none"/>
        <c:tickLblPos val="nextTo"/>
        <c:crossAx val="128488960"/>
        <c:crosses val="autoZero"/>
        <c:crossBetween val="between"/>
      </c:valAx>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manualLayout>
          <c:layoutTarget val="inner"/>
          <c:xMode val="edge"/>
          <c:yMode val="edge"/>
          <c:x val="9.0006452318460203E-2"/>
          <c:y val="6.25E-2"/>
          <c:w val="0.54897965879265087"/>
          <c:h val="0.74442792098112653"/>
        </c:manualLayout>
      </c:layout>
      <c:pie3DChart>
        <c:varyColors val="1"/>
        <c:ser>
          <c:idx val="0"/>
          <c:order val="0"/>
          <c:explosion val="25"/>
          <c:dPt>
            <c:idx val="0"/>
            <c:bubble3D val="0"/>
            <c:spPr>
              <a:solidFill>
                <a:schemeClr val="accent3">
                  <a:lumMod val="75000"/>
                </a:schemeClr>
              </a:solidFill>
            </c:spPr>
            <c:extLst>
              <c:ext xmlns:c16="http://schemas.microsoft.com/office/drawing/2014/chart" uri="{C3380CC4-5D6E-409C-BE32-E72D297353CC}">
                <c16:uniqueId val="{00000001-FC34-4E11-9D8E-67EA8DB94920}"/>
              </c:ext>
            </c:extLst>
          </c:dPt>
          <c:dPt>
            <c:idx val="1"/>
            <c:bubble3D val="0"/>
            <c:spPr>
              <a:solidFill>
                <a:schemeClr val="accent4">
                  <a:lumMod val="75000"/>
                </a:schemeClr>
              </a:solidFill>
            </c:spPr>
            <c:extLst>
              <c:ext xmlns:c16="http://schemas.microsoft.com/office/drawing/2014/chart" uri="{C3380CC4-5D6E-409C-BE32-E72D297353CC}">
                <c16:uniqueId val="{00000003-FC34-4E11-9D8E-67EA8DB94920}"/>
              </c:ext>
            </c:extLst>
          </c:dPt>
          <c:dPt>
            <c:idx val="2"/>
            <c:bubble3D val="0"/>
            <c:spPr>
              <a:solidFill>
                <a:schemeClr val="accent5">
                  <a:lumMod val="75000"/>
                </a:schemeClr>
              </a:solidFill>
            </c:spPr>
            <c:extLst>
              <c:ext xmlns:c16="http://schemas.microsoft.com/office/drawing/2014/chart" uri="{C3380CC4-5D6E-409C-BE32-E72D297353CC}">
                <c16:uniqueId val="{00000005-FC34-4E11-9D8E-67EA8DB94920}"/>
              </c:ext>
            </c:extLst>
          </c:dPt>
          <c:dLbls>
            <c:spPr>
              <a:noFill/>
              <a:ln>
                <a:noFill/>
              </a:ln>
              <a:effectLst/>
            </c:spPr>
            <c:txPr>
              <a:bodyPr/>
              <a:lstStyle/>
              <a:p>
                <a:pPr>
                  <a:defRPr sz="2000">
                    <a:latin typeface="Garamond" panose="02020404030301010803" pitchFamily="18" charset="0"/>
                  </a:defRPr>
                </a:pPr>
                <a:endParaRPr lang="it-IT"/>
              </a:p>
            </c:txPr>
            <c:showLegendKey val="0"/>
            <c:showVal val="1"/>
            <c:showCatName val="0"/>
            <c:showSerName val="0"/>
            <c:showPercent val="0"/>
            <c:showBubbleSize val="0"/>
            <c:showLeaderLines val="1"/>
            <c:extLst>
              <c:ext xmlns:c15="http://schemas.microsoft.com/office/drawing/2012/chart" uri="{CE6537A1-D6FC-4f65-9D91-7224C49458BB}"/>
            </c:extLst>
          </c:dLbls>
          <c:cat>
            <c:strRef>
              <c:f>Foglio3!$A$424:$A$426</c:f>
              <c:strCache>
                <c:ptCount val="3"/>
                <c:pt idx="0">
                  <c:v>Meno impegnativo</c:v>
                </c:pt>
                <c:pt idx="1">
                  <c:v>Richiede lo stesso impegno</c:v>
                </c:pt>
                <c:pt idx="2">
                  <c:v>Più impegnativo</c:v>
                </c:pt>
              </c:strCache>
            </c:strRef>
          </c:cat>
          <c:val>
            <c:numRef>
              <c:f>Foglio3!$B$424:$B$426</c:f>
              <c:numCache>
                <c:formatCode>0.00%</c:formatCode>
                <c:ptCount val="3"/>
                <c:pt idx="0">
                  <c:v>8.8235294117647065E-2</c:v>
                </c:pt>
                <c:pt idx="1">
                  <c:v>0.23529411764705882</c:v>
                </c:pt>
                <c:pt idx="2">
                  <c:v>0.67647058823529416</c:v>
                </c:pt>
              </c:numCache>
            </c:numRef>
          </c:val>
          <c:extLst>
            <c:ext xmlns:c16="http://schemas.microsoft.com/office/drawing/2014/chart" uri="{C3380CC4-5D6E-409C-BE32-E72D297353CC}">
              <c16:uniqueId val="{00000006-FC34-4E11-9D8E-67EA8DB94920}"/>
            </c:ext>
          </c:extLst>
        </c:ser>
        <c:dLbls>
          <c:showLegendKey val="0"/>
          <c:showVal val="0"/>
          <c:showCatName val="0"/>
          <c:showSerName val="0"/>
          <c:showPercent val="0"/>
          <c:showBubbleSize val="0"/>
          <c:showLeaderLines val="1"/>
        </c:dLbls>
      </c:pie3DChart>
    </c:plotArea>
    <c:legend>
      <c:legendPos val="r"/>
      <c:layout>
        <c:manualLayout>
          <c:xMode val="edge"/>
          <c:yMode val="edge"/>
          <c:x val="0.68177034120734903"/>
          <c:y val="0.32394378350591174"/>
          <c:w val="0.26267410323709534"/>
          <c:h val="0.38475545274289491"/>
        </c:manualLayout>
      </c:layout>
      <c:overlay val="0"/>
      <c:txPr>
        <a:bodyPr/>
        <a:lstStyle/>
        <a:p>
          <a:pPr>
            <a:defRPr sz="2200">
              <a:latin typeface="Garamond" panose="02020404030301010803" pitchFamily="18" charset="0"/>
            </a:defRPr>
          </a:pPr>
          <a:endParaRPr lang="it-IT"/>
        </a:p>
      </c:txPr>
    </c:legend>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Pt>
            <c:idx val="0"/>
            <c:invertIfNegative val="0"/>
            <c:bubble3D val="0"/>
            <c:spPr>
              <a:gradFill>
                <a:gsLst>
                  <a:gs pos="0">
                    <a:schemeClr val="accent6">
                      <a:lumMod val="50000"/>
                    </a:schemeClr>
                  </a:gs>
                  <a:gs pos="50000">
                    <a:schemeClr val="accent6">
                      <a:lumMod val="60000"/>
                      <a:lumOff val="40000"/>
                    </a:schemeClr>
                  </a:gs>
                  <a:gs pos="100000">
                    <a:schemeClr val="accent6">
                      <a:lumMod val="20000"/>
                      <a:lumOff val="80000"/>
                    </a:schemeClr>
                  </a:gs>
                </a:gsLst>
                <a:lin ang="16200000" scaled="1"/>
              </a:gradFill>
            </c:spPr>
            <c:extLst>
              <c:ext xmlns:c16="http://schemas.microsoft.com/office/drawing/2014/chart" uri="{C3380CC4-5D6E-409C-BE32-E72D297353CC}">
                <c16:uniqueId val="{00000001-C22A-4B29-97E6-20953DEE0C2A}"/>
              </c:ext>
            </c:extLst>
          </c:dPt>
          <c:dPt>
            <c:idx val="1"/>
            <c:invertIfNegative val="0"/>
            <c:bubble3D val="0"/>
            <c:spPr>
              <a:gradFill>
                <a:gsLst>
                  <a:gs pos="0">
                    <a:schemeClr val="accent4">
                      <a:lumMod val="50000"/>
                    </a:schemeClr>
                  </a:gs>
                  <a:gs pos="50000">
                    <a:schemeClr val="accent4">
                      <a:lumMod val="60000"/>
                      <a:lumOff val="40000"/>
                    </a:schemeClr>
                  </a:gs>
                  <a:gs pos="100000">
                    <a:schemeClr val="accent4">
                      <a:lumMod val="20000"/>
                      <a:lumOff val="80000"/>
                    </a:schemeClr>
                  </a:gs>
                </a:gsLst>
                <a:lin ang="16200000" scaled="1"/>
              </a:gradFill>
            </c:spPr>
            <c:extLst>
              <c:ext xmlns:c16="http://schemas.microsoft.com/office/drawing/2014/chart" uri="{C3380CC4-5D6E-409C-BE32-E72D297353CC}">
                <c16:uniqueId val="{00000003-C22A-4B29-97E6-20953DEE0C2A}"/>
              </c:ext>
            </c:extLst>
          </c:dPt>
          <c:dPt>
            <c:idx val="2"/>
            <c:invertIfNegative val="0"/>
            <c:bubble3D val="0"/>
            <c:spPr>
              <a:gradFill>
                <a:gsLst>
                  <a:gs pos="0">
                    <a:schemeClr val="accent3">
                      <a:lumMod val="50000"/>
                    </a:schemeClr>
                  </a:gs>
                  <a:gs pos="50000">
                    <a:schemeClr val="accent3">
                      <a:lumMod val="50000"/>
                    </a:schemeClr>
                  </a:gs>
                  <a:gs pos="100000">
                    <a:schemeClr val="accent3">
                      <a:lumMod val="60000"/>
                      <a:lumOff val="40000"/>
                    </a:schemeClr>
                  </a:gs>
                </a:gsLst>
                <a:lin ang="16200000" scaled="1"/>
              </a:gradFill>
            </c:spPr>
            <c:extLst>
              <c:ext xmlns:c16="http://schemas.microsoft.com/office/drawing/2014/chart" uri="{C3380CC4-5D6E-409C-BE32-E72D297353CC}">
                <c16:uniqueId val="{00000005-C22A-4B29-97E6-20953DEE0C2A}"/>
              </c:ext>
            </c:extLst>
          </c:dPt>
          <c:dLbls>
            <c:dLbl>
              <c:idx val="0"/>
              <c:layout>
                <c:manualLayout>
                  <c:x val="-1.3888888888888634E-3"/>
                  <c:y val="6.6346015275976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22A-4B29-97E6-20953DEE0C2A}"/>
                </c:ext>
              </c:extLst>
            </c:dLbl>
            <c:dLbl>
              <c:idx val="1"/>
              <c:layout>
                <c:manualLayout>
                  <c:x val="-1.3888888888888889E-3"/>
                  <c:y val="7.09216025363885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22A-4B29-97E6-20953DEE0C2A}"/>
                </c:ext>
              </c:extLst>
            </c:dLbl>
            <c:dLbl>
              <c:idx val="2"/>
              <c:layout>
                <c:manualLayout>
                  <c:x val="-1.0185067526415994E-16"/>
                  <c:y val="6.863380890618245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22A-4B29-97E6-20953DEE0C2A}"/>
                </c:ext>
              </c:extLst>
            </c:dLbl>
            <c:spPr>
              <a:noFill/>
              <a:ln>
                <a:noFill/>
              </a:ln>
              <a:effectLst/>
            </c:spPr>
            <c:txPr>
              <a:bodyPr/>
              <a:lstStyle/>
              <a:p>
                <a:pPr>
                  <a:defRPr sz="2000">
                    <a:solidFill>
                      <a:schemeClr val="tx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Foglio3!$A$435:$A$437</c:f>
              <c:strCache>
                <c:ptCount val="3"/>
                <c:pt idx="0">
                  <c:v>Poco</c:v>
                </c:pt>
                <c:pt idx="1">
                  <c:v>Abbastanza</c:v>
                </c:pt>
                <c:pt idx="2">
                  <c:v>Molto</c:v>
                </c:pt>
              </c:strCache>
            </c:strRef>
          </c:cat>
          <c:val>
            <c:numRef>
              <c:f>Foglio3!$B$435:$B$437</c:f>
              <c:numCache>
                <c:formatCode>0.00%</c:formatCode>
                <c:ptCount val="3"/>
                <c:pt idx="0">
                  <c:v>0.34562211981566821</c:v>
                </c:pt>
                <c:pt idx="1">
                  <c:v>0.56682027649769584</c:v>
                </c:pt>
                <c:pt idx="2">
                  <c:v>8.755760368663594E-2</c:v>
                </c:pt>
              </c:numCache>
            </c:numRef>
          </c:val>
          <c:extLst>
            <c:ext xmlns:c16="http://schemas.microsoft.com/office/drawing/2014/chart" uri="{C3380CC4-5D6E-409C-BE32-E72D297353CC}">
              <c16:uniqueId val="{00000006-C22A-4B29-97E6-20953DEE0C2A}"/>
            </c:ext>
          </c:extLst>
        </c:ser>
        <c:dLbls>
          <c:showLegendKey val="0"/>
          <c:showVal val="0"/>
          <c:showCatName val="0"/>
          <c:showSerName val="0"/>
          <c:showPercent val="0"/>
          <c:showBubbleSize val="0"/>
        </c:dLbls>
        <c:gapWidth val="150"/>
        <c:shape val="box"/>
        <c:axId val="180942848"/>
        <c:axId val="130331136"/>
        <c:axId val="0"/>
      </c:bar3DChart>
      <c:catAx>
        <c:axId val="180942848"/>
        <c:scaling>
          <c:orientation val="minMax"/>
        </c:scaling>
        <c:delete val="0"/>
        <c:axPos val="b"/>
        <c:numFmt formatCode="General" sourceLinked="0"/>
        <c:majorTickMark val="out"/>
        <c:minorTickMark val="none"/>
        <c:tickLblPos val="nextTo"/>
        <c:txPr>
          <a:bodyPr/>
          <a:lstStyle/>
          <a:p>
            <a:pPr>
              <a:defRPr sz="2200" b="1" i="1" u="sng">
                <a:latin typeface="Garamond" panose="02020404030301010803" pitchFamily="18" charset="0"/>
              </a:defRPr>
            </a:pPr>
            <a:endParaRPr lang="it-IT"/>
          </a:p>
        </c:txPr>
        <c:crossAx val="130331136"/>
        <c:crosses val="autoZero"/>
        <c:auto val="1"/>
        <c:lblAlgn val="ctr"/>
        <c:lblOffset val="100"/>
        <c:noMultiLvlLbl val="0"/>
      </c:catAx>
      <c:valAx>
        <c:axId val="130331136"/>
        <c:scaling>
          <c:orientation val="minMax"/>
        </c:scaling>
        <c:delete val="1"/>
        <c:axPos val="l"/>
        <c:majorGridlines/>
        <c:numFmt formatCode="0.00%" sourceLinked="1"/>
        <c:majorTickMark val="out"/>
        <c:minorTickMark val="none"/>
        <c:tickLblPos val="nextTo"/>
        <c:crossAx val="180942848"/>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30"/>
      <c:rotY val="0"/>
      <c:rAngAx val="0"/>
    </c:view3D>
    <c:floor>
      <c:thickness val="0"/>
      <c:spPr>
        <a:noFill/>
        <a:ln w="9525" cap="rnd" cmpd="sng" algn="ctr">
          <a:solidFill>
            <a:schemeClr val="tx1">
              <a:tint val="75000"/>
              <a:shade val="90000"/>
            </a:schemeClr>
          </a:solidFill>
          <a:prstDash val="solid"/>
          <a:round/>
        </a:ln>
        <a:effectLst/>
        <a:sp3d contourW="9525">
          <a:contourClr>
            <a:schemeClr val="tx1">
              <a:tint val="75000"/>
              <a:shade val="90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5"/>
          <c:dPt>
            <c:idx val="0"/>
            <c:bubble3D val="0"/>
            <c:explosion val="13"/>
            <c:spPr>
              <a:solidFill>
                <a:schemeClr val="accent2">
                  <a:shade val="53000"/>
                </a:schemeClr>
              </a:solidFill>
              <a:ln>
                <a:noFill/>
              </a:ln>
              <a:effectLst/>
              <a:sp3d/>
            </c:spPr>
            <c:extLst>
              <c:ext xmlns:c16="http://schemas.microsoft.com/office/drawing/2014/chart" uri="{C3380CC4-5D6E-409C-BE32-E72D297353CC}">
                <c16:uniqueId val="{00000002-476D-4D76-A360-E88358E7BE76}"/>
              </c:ext>
            </c:extLst>
          </c:dPt>
          <c:dPt>
            <c:idx val="1"/>
            <c:bubble3D val="0"/>
            <c:spPr>
              <a:solidFill>
                <a:schemeClr val="accent2">
                  <a:shade val="76000"/>
                </a:schemeClr>
              </a:solidFill>
              <a:ln>
                <a:noFill/>
              </a:ln>
              <a:effectLst/>
              <a:sp3d/>
            </c:spPr>
            <c:extLst>
              <c:ext xmlns:c16="http://schemas.microsoft.com/office/drawing/2014/chart" uri="{C3380CC4-5D6E-409C-BE32-E72D297353CC}">
                <c16:uniqueId val="{00000003-E06E-4AD8-ABDD-B5259F624691}"/>
              </c:ext>
            </c:extLst>
          </c:dPt>
          <c:dPt>
            <c:idx val="2"/>
            <c:bubble3D val="0"/>
            <c:spPr>
              <a:solidFill>
                <a:schemeClr val="accent2"/>
              </a:solidFill>
              <a:ln>
                <a:noFill/>
              </a:ln>
              <a:effectLst/>
              <a:sp3d/>
            </c:spPr>
            <c:extLst>
              <c:ext xmlns:c16="http://schemas.microsoft.com/office/drawing/2014/chart" uri="{C3380CC4-5D6E-409C-BE32-E72D297353CC}">
                <c16:uniqueId val="{00000005-E06E-4AD8-ABDD-B5259F624691}"/>
              </c:ext>
            </c:extLst>
          </c:dPt>
          <c:dPt>
            <c:idx val="3"/>
            <c:bubble3D val="0"/>
            <c:spPr>
              <a:solidFill>
                <a:schemeClr val="accent2">
                  <a:tint val="77000"/>
                </a:schemeClr>
              </a:solidFill>
              <a:ln>
                <a:noFill/>
              </a:ln>
              <a:effectLst/>
              <a:sp3d/>
            </c:spPr>
            <c:extLst>
              <c:ext xmlns:c16="http://schemas.microsoft.com/office/drawing/2014/chart" uri="{C3380CC4-5D6E-409C-BE32-E72D297353CC}">
                <c16:uniqueId val="{00000001-7F55-4C75-80D2-0002505D8263}"/>
              </c:ext>
            </c:extLst>
          </c:dPt>
          <c:dPt>
            <c:idx val="4"/>
            <c:bubble3D val="0"/>
            <c:spPr>
              <a:solidFill>
                <a:schemeClr val="accent2">
                  <a:tint val="54000"/>
                </a:schemeClr>
              </a:solidFill>
              <a:ln>
                <a:noFill/>
              </a:ln>
              <a:effectLst/>
              <a:sp3d/>
            </c:spPr>
            <c:extLst>
              <c:ext xmlns:c16="http://schemas.microsoft.com/office/drawing/2014/chart" uri="{C3380CC4-5D6E-409C-BE32-E72D297353CC}">
                <c16:uniqueId val="{00000009-E06E-4AD8-ABDD-B5259F624691}"/>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Garamond" panose="02020404030301010803" pitchFamily="18" charset="0"/>
                    <a:ea typeface="+mn-ea"/>
                    <a:cs typeface="+mn-cs"/>
                  </a:defRPr>
                </a:pPr>
                <a:endParaRPr lang="it-IT"/>
              </a:p>
            </c:txPr>
            <c:showLegendKey val="0"/>
            <c:showVal val="1"/>
            <c:showCatName val="0"/>
            <c:showSerName val="0"/>
            <c:showPercent val="0"/>
            <c:showBubbleSize val="0"/>
            <c:showLeaderLines val="1"/>
            <c:leaderLines>
              <c:spPr>
                <a:ln w="9525" cap="rnd" cmpd="sng" algn="ctr">
                  <a:solidFill>
                    <a:schemeClr val="tx1">
                      <a:shade val="90000"/>
                    </a:schemeClr>
                  </a:solidFill>
                  <a:prstDash val="solid"/>
                  <a:round/>
                </a:ln>
                <a:effectLst/>
              </c:spPr>
            </c:leaderLines>
            <c:extLst>
              <c:ext xmlns:c15="http://schemas.microsoft.com/office/drawing/2012/chart" uri="{CE6537A1-D6FC-4f65-9D91-7224C49458BB}"/>
            </c:extLst>
          </c:dLbls>
          <c:val>
            <c:numRef>
              <c:f>Foglio1!$B$48:$B$52</c:f>
              <c:numCache>
                <c:formatCode>0.0%</c:formatCode>
                <c:ptCount val="5"/>
                <c:pt idx="0">
                  <c:v>0.57077625570776258</c:v>
                </c:pt>
                <c:pt idx="1">
                  <c:v>0.26027397260273971</c:v>
                </c:pt>
                <c:pt idx="2">
                  <c:v>8.2191780821917804E-2</c:v>
                </c:pt>
                <c:pt idx="3">
                  <c:v>1.3698630136986301E-2</c:v>
                </c:pt>
                <c:pt idx="4">
                  <c:v>7.3059360730593603E-2</c:v>
                </c:pt>
              </c:numCache>
            </c:numRef>
          </c:val>
          <c:extLst>
            <c:ext xmlns:c16="http://schemas.microsoft.com/office/drawing/2014/chart" uri="{C3380CC4-5D6E-409C-BE32-E72D297353CC}">
              <c16:uniqueId val="{00000002-7F55-4C75-80D2-0002505D8263}"/>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w="9525" cap="rnd" cmpd="sng" algn="ctr">
      <a:noFill/>
      <a:prstDash val="solid"/>
    </a:ln>
    <a:effectLst/>
  </c:spPr>
  <c:txPr>
    <a:bodyPr/>
    <a:lstStyle/>
    <a:p>
      <a:pPr>
        <a:defRPr/>
      </a:pPr>
      <a:endParaRPr lang="it-I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30"/>
      <c:rotY val="0"/>
      <c:rAngAx val="0"/>
    </c:view3D>
    <c:floor>
      <c:thickness val="0"/>
      <c:spPr>
        <a:noFill/>
        <a:ln w="9525" cap="rnd" cmpd="sng" algn="ctr">
          <a:solidFill>
            <a:schemeClr val="tx1">
              <a:tint val="75000"/>
              <a:shade val="90000"/>
            </a:schemeClr>
          </a:solidFill>
          <a:prstDash val="solid"/>
          <a:round/>
        </a:ln>
        <a:effectLst/>
        <a:sp3d contourW="9525">
          <a:contourClr>
            <a:schemeClr val="tx1">
              <a:tint val="75000"/>
              <a:shade val="90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5"/>
          <c:dPt>
            <c:idx val="0"/>
            <c:bubble3D val="0"/>
            <c:spPr>
              <a:solidFill>
                <a:schemeClr val="accent2">
                  <a:shade val="58000"/>
                </a:schemeClr>
              </a:solidFill>
              <a:ln>
                <a:noFill/>
              </a:ln>
              <a:effectLst/>
              <a:sp3d/>
            </c:spPr>
            <c:extLst>
              <c:ext xmlns:c16="http://schemas.microsoft.com/office/drawing/2014/chart" uri="{C3380CC4-5D6E-409C-BE32-E72D297353CC}">
                <c16:uniqueId val="{00000001-1E5F-4C4E-A6B3-4169A1F6FFAD}"/>
              </c:ext>
            </c:extLst>
          </c:dPt>
          <c:dPt>
            <c:idx val="1"/>
            <c:bubble3D val="0"/>
            <c:spPr>
              <a:solidFill>
                <a:schemeClr val="accent2">
                  <a:shade val="86000"/>
                </a:schemeClr>
              </a:solidFill>
              <a:ln>
                <a:noFill/>
              </a:ln>
              <a:effectLst/>
              <a:sp3d/>
            </c:spPr>
            <c:extLst>
              <c:ext xmlns:c16="http://schemas.microsoft.com/office/drawing/2014/chart" uri="{C3380CC4-5D6E-409C-BE32-E72D297353CC}">
                <c16:uniqueId val="{00000003-1E5F-4C4E-A6B3-4169A1F6FFAD}"/>
              </c:ext>
            </c:extLst>
          </c:dPt>
          <c:dPt>
            <c:idx val="2"/>
            <c:bubble3D val="0"/>
            <c:spPr>
              <a:solidFill>
                <a:schemeClr val="accent2">
                  <a:tint val="86000"/>
                </a:schemeClr>
              </a:solidFill>
              <a:ln>
                <a:noFill/>
              </a:ln>
              <a:effectLst/>
              <a:sp3d/>
            </c:spPr>
            <c:extLst>
              <c:ext xmlns:c16="http://schemas.microsoft.com/office/drawing/2014/chart" uri="{C3380CC4-5D6E-409C-BE32-E72D297353CC}">
                <c16:uniqueId val="{00000005-1E5F-4C4E-A6B3-4169A1F6FFAD}"/>
              </c:ext>
            </c:extLst>
          </c:dPt>
          <c:dPt>
            <c:idx val="3"/>
            <c:bubble3D val="0"/>
            <c:spPr>
              <a:solidFill>
                <a:schemeClr val="accent2">
                  <a:tint val="58000"/>
                </a:schemeClr>
              </a:solidFill>
              <a:ln>
                <a:noFill/>
              </a:ln>
              <a:effectLst/>
              <a:sp3d/>
            </c:spPr>
            <c:extLst>
              <c:ext xmlns:c16="http://schemas.microsoft.com/office/drawing/2014/chart" uri="{C3380CC4-5D6E-409C-BE32-E72D297353CC}">
                <c16:uniqueId val="{00000001-96C5-4C8B-8691-0A98B7088A9D}"/>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Garamond" panose="02020404030301010803" pitchFamily="18" charset="0"/>
                    <a:ea typeface="+mn-ea"/>
                    <a:cs typeface="+mn-cs"/>
                  </a:defRPr>
                </a:pPr>
                <a:endParaRPr lang="it-IT"/>
              </a:p>
            </c:txPr>
            <c:showLegendKey val="0"/>
            <c:showVal val="1"/>
            <c:showCatName val="0"/>
            <c:showSerName val="0"/>
            <c:showPercent val="0"/>
            <c:showBubbleSize val="0"/>
            <c:showLeaderLines val="1"/>
            <c:leaderLines>
              <c:spPr>
                <a:ln w="9525" cap="rnd" cmpd="sng" algn="ctr">
                  <a:solidFill>
                    <a:schemeClr val="tx1">
                      <a:shade val="90000"/>
                    </a:schemeClr>
                  </a:solidFill>
                  <a:prstDash val="solid"/>
                  <a:round/>
                </a:ln>
                <a:effectLst/>
              </c:spPr>
            </c:leaderLines>
            <c:extLst>
              <c:ext xmlns:c15="http://schemas.microsoft.com/office/drawing/2012/chart" uri="{CE6537A1-D6FC-4f65-9D91-7224C49458BB}"/>
            </c:extLst>
          </c:dLbls>
          <c:val>
            <c:numRef>
              <c:f>Foglio1!$Q$39:$Q$42</c:f>
              <c:numCache>
                <c:formatCode>0.00%</c:formatCode>
                <c:ptCount val="4"/>
                <c:pt idx="0">
                  <c:v>0.68300000000000005</c:v>
                </c:pt>
                <c:pt idx="1">
                  <c:v>0.106</c:v>
                </c:pt>
                <c:pt idx="2">
                  <c:v>0.13800000000000001</c:v>
                </c:pt>
                <c:pt idx="3">
                  <c:v>7.2999999999999995E-2</c:v>
                </c:pt>
              </c:numCache>
            </c:numRef>
          </c:val>
          <c:extLst>
            <c:ext xmlns:c16="http://schemas.microsoft.com/office/drawing/2014/chart" uri="{C3380CC4-5D6E-409C-BE32-E72D297353CC}">
              <c16:uniqueId val="{00000002-96C5-4C8B-8691-0A98B7088A9D}"/>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w="9525" cap="rnd" cmpd="sng" algn="ctr">
      <a:noFill/>
      <a:prstDash val="solid"/>
    </a:ln>
    <a:effectLst/>
  </c:spPr>
  <c:txPr>
    <a:bodyPr/>
    <a:lstStyle/>
    <a:p>
      <a:pPr>
        <a:defRPr/>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30"/>
      <c:rotY val="0"/>
      <c:rAngAx val="0"/>
    </c:view3D>
    <c:floor>
      <c:thickness val="0"/>
      <c:spPr>
        <a:noFill/>
        <a:ln w="9525" cap="rnd" cmpd="sng" algn="ctr">
          <a:solidFill>
            <a:schemeClr val="tx1">
              <a:tint val="75000"/>
              <a:shade val="90000"/>
            </a:schemeClr>
          </a:solidFill>
          <a:prstDash val="solid"/>
          <a:round/>
        </a:ln>
        <a:effectLst/>
        <a:sp3d contourW="9525">
          <a:contourClr>
            <a:schemeClr val="tx1">
              <a:tint val="75000"/>
              <a:shade val="90000"/>
            </a:schemeClr>
          </a:contourClr>
        </a:sp3d>
      </c:spPr>
    </c:floor>
    <c:sideWall>
      <c:thickness val="0"/>
      <c:spPr>
        <a:noFill/>
        <a:ln>
          <a:noFill/>
        </a:ln>
        <a:effectLst/>
        <a:sp3d/>
      </c:spPr>
    </c:sideWall>
    <c:backWall>
      <c:thickness val="0"/>
      <c:spPr>
        <a:noFill/>
        <a:ln>
          <a:noFill/>
        </a:ln>
        <a:effectLst/>
        <a:sp3d/>
      </c:spPr>
    </c:backWall>
    <c:plotArea>
      <c:layout/>
      <c:pie3DChart>
        <c:varyColors val="1"/>
        <c:ser>
          <c:idx val="0"/>
          <c:order val="0"/>
          <c:explosion val="25"/>
          <c:dPt>
            <c:idx val="0"/>
            <c:bubble3D val="0"/>
            <c:spPr>
              <a:solidFill>
                <a:schemeClr val="accent2">
                  <a:shade val="58000"/>
                </a:schemeClr>
              </a:solidFill>
              <a:ln>
                <a:noFill/>
              </a:ln>
              <a:effectLst/>
              <a:sp3d/>
            </c:spPr>
            <c:extLst>
              <c:ext xmlns:c16="http://schemas.microsoft.com/office/drawing/2014/chart" uri="{C3380CC4-5D6E-409C-BE32-E72D297353CC}">
                <c16:uniqueId val="{00000001-8A76-4D24-8BFA-CF02764DAD09}"/>
              </c:ext>
            </c:extLst>
          </c:dPt>
          <c:dPt>
            <c:idx val="1"/>
            <c:bubble3D val="0"/>
            <c:spPr>
              <a:solidFill>
                <a:schemeClr val="accent2">
                  <a:shade val="86000"/>
                </a:schemeClr>
              </a:solidFill>
              <a:ln>
                <a:noFill/>
              </a:ln>
              <a:effectLst/>
              <a:sp3d/>
            </c:spPr>
            <c:extLst>
              <c:ext xmlns:c16="http://schemas.microsoft.com/office/drawing/2014/chart" uri="{C3380CC4-5D6E-409C-BE32-E72D297353CC}">
                <c16:uniqueId val="{00000003-8A76-4D24-8BFA-CF02764DAD09}"/>
              </c:ext>
            </c:extLst>
          </c:dPt>
          <c:dPt>
            <c:idx val="2"/>
            <c:bubble3D val="0"/>
            <c:spPr>
              <a:solidFill>
                <a:schemeClr val="accent2">
                  <a:tint val="86000"/>
                </a:schemeClr>
              </a:solidFill>
              <a:ln>
                <a:noFill/>
              </a:ln>
              <a:effectLst/>
              <a:sp3d/>
            </c:spPr>
            <c:extLst>
              <c:ext xmlns:c16="http://schemas.microsoft.com/office/drawing/2014/chart" uri="{C3380CC4-5D6E-409C-BE32-E72D297353CC}">
                <c16:uniqueId val="{00000001-540C-4559-B3E7-637CA802CC82}"/>
              </c:ext>
            </c:extLst>
          </c:dPt>
          <c:dPt>
            <c:idx val="3"/>
            <c:bubble3D val="0"/>
            <c:spPr>
              <a:solidFill>
                <a:schemeClr val="accent2">
                  <a:tint val="58000"/>
                </a:schemeClr>
              </a:solidFill>
              <a:ln>
                <a:noFill/>
              </a:ln>
              <a:effectLst/>
              <a:sp3d/>
            </c:spPr>
            <c:extLst>
              <c:ext xmlns:c16="http://schemas.microsoft.com/office/drawing/2014/chart" uri="{C3380CC4-5D6E-409C-BE32-E72D297353CC}">
                <c16:uniqueId val="{00000003-540C-4559-B3E7-637CA802CC82}"/>
              </c:ext>
            </c:extLst>
          </c:dPt>
          <c:dLbls>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Garamond" panose="02020404030301010803" pitchFamily="18" charset="0"/>
                    <a:ea typeface="+mn-ea"/>
                    <a:cs typeface="+mn-cs"/>
                  </a:defRPr>
                </a:pPr>
                <a:endParaRPr lang="it-IT"/>
              </a:p>
            </c:txPr>
            <c:showLegendKey val="0"/>
            <c:showVal val="1"/>
            <c:showCatName val="0"/>
            <c:showSerName val="0"/>
            <c:showPercent val="0"/>
            <c:showBubbleSize val="0"/>
            <c:showLeaderLines val="1"/>
            <c:leaderLines>
              <c:spPr>
                <a:ln w="9525" cap="rnd" cmpd="sng" algn="ctr">
                  <a:solidFill>
                    <a:schemeClr val="tx1">
                      <a:shade val="90000"/>
                    </a:schemeClr>
                  </a:solidFill>
                  <a:prstDash val="solid"/>
                  <a:round/>
                </a:ln>
                <a:effectLst/>
              </c:spPr>
            </c:leaderLines>
            <c:extLst>
              <c:ext xmlns:c15="http://schemas.microsoft.com/office/drawing/2012/chart" uri="{CE6537A1-D6FC-4f65-9D91-7224C49458BB}"/>
            </c:extLst>
          </c:dLbls>
          <c:cat>
            <c:strRef>
              <c:f>Foglio1!$B$59:$B$62</c:f>
              <c:strCache>
                <c:ptCount val="4"/>
                <c:pt idx="0">
                  <c:v>Lascio fare agli altri</c:v>
                </c:pt>
                <c:pt idx="1">
                  <c:v>Osservo per imparare</c:v>
                </c:pt>
                <c:pt idx="2">
                  <c:v>Mi ingegno</c:v>
                </c:pt>
                <c:pt idx="3">
                  <c:v>Collaboro</c:v>
                </c:pt>
              </c:strCache>
            </c:strRef>
          </c:cat>
          <c:val>
            <c:numRef>
              <c:f>Foglio1!$C$59:$C$62</c:f>
              <c:numCache>
                <c:formatCode>0.00%</c:formatCode>
                <c:ptCount val="4"/>
                <c:pt idx="0">
                  <c:v>0.124</c:v>
                </c:pt>
                <c:pt idx="1">
                  <c:v>0.17399999999999999</c:v>
                </c:pt>
                <c:pt idx="2">
                  <c:v>0.161</c:v>
                </c:pt>
                <c:pt idx="3">
                  <c:v>0.54100000000000004</c:v>
                </c:pt>
              </c:numCache>
            </c:numRef>
          </c:val>
          <c:extLst>
            <c:ext xmlns:c16="http://schemas.microsoft.com/office/drawing/2014/chart" uri="{C3380CC4-5D6E-409C-BE32-E72D297353CC}">
              <c16:uniqueId val="{00000004-540C-4559-B3E7-637CA802CC82}"/>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w="9525" cap="rnd" cmpd="sng" algn="ctr">
      <a:noFill/>
      <a:prstDash val="solid"/>
    </a:ln>
    <a:effectLst/>
  </c:spPr>
  <c:txPr>
    <a:bodyPr/>
    <a:lstStyle/>
    <a:p>
      <a:pPr>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view3D>
    <c:floor>
      <c:thickness val="0"/>
    </c:floor>
    <c:sideWall>
      <c:thickness val="0"/>
    </c:sideWall>
    <c:backWall>
      <c:thickness val="0"/>
    </c:backWall>
    <c:plotArea>
      <c:layout/>
      <c:pie3DChart>
        <c:varyColors val="1"/>
        <c:ser>
          <c:idx val="0"/>
          <c:order val="0"/>
          <c:explosion val="25"/>
          <c:dPt>
            <c:idx val="2"/>
            <c:bubble3D val="0"/>
            <c:spPr>
              <a:solidFill>
                <a:schemeClr val="accent3">
                  <a:lumMod val="75000"/>
                </a:schemeClr>
              </a:solidFill>
            </c:spPr>
            <c:extLst>
              <c:ext xmlns:c16="http://schemas.microsoft.com/office/drawing/2014/chart" uri="{C3380CC4-5D6E-409C-BE32-E72D297353CC}">
                <c16:uniqueId val="{00000001-A836-4B39-B777-8934545C4EF8}"/>
              </c:ext>
            </c:extLst>
          </c:dPt>
          <c:dPt>
            <c:idx val="3"/>
            <c:bubble3D val="0"/>
            <c:spPr>
              <a:solidFill>
                <a:srgbClr val="7030A0"/>
              </a:solidFill>
            </c:spPr>
            <c:extLst>
              <c:ext xmlns:c16="http://schemas.microsoft.com/office/drawing/2014/chart" uri="{C3380CC4-5D6E-409C-BE32-E72D297353CC}">
                <c16:uniqueId val="{00000003-A836-4B39-B777-8934545C4EF8}"/>
              </c:ext>
            </c:extLst>
          </c:dPt>
          <c:dLbls>
            <c:spPr>
              <a:noFill/>
              <a:ln>
                <a:noFill/>
              </a:ln>
              <a:effectLst/>
            </c:spPr>
            <c:txPr>
              <a:bodyPr/>
              <a:lstStyle/>
              <a:p>
                <a:pPr>
                  <a:defRPr sz="1800">
                    <a:latin typeface="Garamond" panose="02020404030301010803" pitchFamily="18" charset="0"/>
                  </a:defRPr>
                </a:pPr>
                <a:endParaRPr lang="it-IT"/>
              </a:p>
            </c:txPr>
            <c:showLegendKey val="0"/>
            <c:showVal val="1"/>
            <c:showCatName val="0"/>
            <c:showSerName val="0"/>
            <c:showPercent val="0"/>
            <c:showBubbleSize val="0"/>
            <c:showLeaderLines val="1"/>
            <c:extLst>
              <c:ext xmlns:c15="http://schemas.microsoft.com/office/drawing/2012/chart" uri="{CE6537A1-D6FC-4f65-9D91-7224C49458BB}"/>
            </c:extLst>
          </c:dLbls>
          <c:cat>
            <c:strRef>
              <c:f>Foglio1!$R$59:$R$66</c:f>
              <c:strCache>
                <c:ptCount val="8"/>
                <c:pt idx="0">
                  <c:v>Dipingere</c:v>
                </c:pt>
                <c:pt idx="1">
                  <c:v>Disegnare e colorare</c:v>
                </c:pt>
                <c:pt idx="2">
                  <c:v>Il modellismo</c:v>
                </c:pt>
                <c:pt idx="3">
                  <c:v>Suonare uno strumento</c:v>
                </c:pt>
                <c:pt idx="4">
                  <c:v>Leggere</c:v>
                </c:pt>
                <c:pt idx="5">
                  <c:v>Sport</c:v>
                </c:pt>
                <c:pt idx="6">
                  <c:v>Cucinare</c:v>
                </c:pt>
                <c:pt idx="7">
                  <c:v>Altro</c:v>
                </c:pt>
              </c:strCache>
            </c:strRef>
          </c:cat>
          <c:val>
            <c:numRef>
              <c:f>Foglio1!$S$59:$S$66</c:f>
              <c:numCache>
                <c:formatCode>0.00%</c:formatCode>
                <c:ptCount val="8"/>
                <c:pt idx="0">
                  <c:v>4.5999999999999999E-2</c:v>
                </c:pt>
                <c:pt idx="1">
                  <c:v>0.183</c:v>
                </c:pt>
                <c:pt idx="2">
                  <c:v>0.105</c:v>
                </c:pt>
                <c:pt idx="3">
                  <c:v>0.13700000000000001</c:v>
                </c:pt>
                <c:pt idx="4">
                  <c:v>2.7E-2</c:v>
                </c:pt>
                <c:pt idx="5">
                  <c:v>3.6999999999999998E-2</c:v>
                </c:pt>
                <c:pt idx="6">
                  <c:v>2.3E-2</c:v>
                </c:pt>
                <c:pt idx="7">
                  <c:v>0.44199999999999995</c:v>
                </c:pt>
              </c:numCache>
            </c:numRef>
          </c:val>
          <c:extLst>
            <c:ext xmlns:c16="http://schemas.microsoft.com/office/drawing/2014/chart" uri="{C3380CC4-5D6E-409C-BE32-E72D297353CC}">
              <c16:uniqueId val="{00000004-A836-4B39-B777-8934545C4EF8}"/>
            </c:ext>
          </c:extLst>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Foglio2!$A$2:$A$13</c:f>
              <c:strCache>
                <c:ptCount val="1"/>
                <c:pt idx="0">
                  <c:v>Religione Musica Francese Arte Ed. Fisica Tecnologia Geografia Storia Scienze Italiano Matematica Inglese</c:v>
                </c:pt>
              </c:strCache>
            </c:strRef>
          </c:tx>
          <c:invertIfNegative val="0"/>
          <c:dPt>
            <c:idx val="0"/>
            <c:invertIfNegative val="0"/>
            <c:bubble3D val="0"/>
            <c:spPr>
              <a:gradFill>
                <a:gsLst>
                  <a:gs pos="0">
                    <a:schemeClr val="bg2">
                      <a:lumMod val="25000"/>
                    </a:schemeClr>
                  </a:gs>
                  <a:gs pos="50000">
                    <a:schemeClr val="accent1">
                      <a:tint val="44500"/>
                      <a:satMod val="160000"/>
                    </a:schemeClr>
                  </a:gs>
                  <a:gs pos="100000">
                    <a:schemeClr val="accent1">
                      <a:tint val="23500"/>
                      <a:satMod val="160000"/>
                    </a:schemeClr>
                  </a:gs>
                </a:gsLst>
                <a:lin ang="5400000" scaled="0"/>
              </a:gradFill>
            </c:spPr>
            <c:extLst>
              <c:ext xmlns:c16="http://schemas.microsoft.com/office/drawing/2014/chart" uri="{C3380CC4-5D6E-409C-BE32-E72D297353CC}">
                <c16:uniqueId val="{00000001-B75C-43BE-8B03-1C67EF8E1D6C}"/>
              </c:ext>
            </c:extLst>
          </c:dPt>
          <c:dPt>
            <c:idx val="1"/>
            <c:invertIfNegative val="0"/>
            <c:bubble3D val="0"/>
            <c:spPr>
              <a:gradFill>
                <a:gsLst>
                  <a:gs pos="0">
                    <a:schemeClr val="accent6">
                      <a:lumMod val="50000"/>
                    </a:schemeClr>
                  </a:gs>
                  <a:gs pos="50000">
                    <a:schemeClr val="accent6">
                      <a:lumMod val="60000"/>
                      <a:lumOff val="40000"/>
                    </a:schemeClr>
                  </a:gs>
                  <a:gs pos="100000">
                    <a:schemeClr val="accent6">
                      <a:lumMod val="20000"/>
                      <a:lumOff val="80000"/>
                    </a:schemeClr>
                  </a:gs>
                </a:gsLst>
                <a:lin ang="5400000" scaled="0"/>
              </a:gradFill>
            </c:spPr>
            <c:extLst>
              <c:ext xmlns:c16="http://schemas.microsoft.com/office/drawing/2014/chart" uri="{C3380CC4-5D6E-409C-BE32-E72D297353CC}">
                <c16:uniqueId val="{00000003-B75C-43BE-8B03-1C67EF8E1D6C}"/>
              </c:ext>
            </c:extLst>
          </c:dPt>
          <c:dPt>
            <c:idx val="2"/>
            <c:invertIfNegative val="0"/>
            <c:bubble3D val="0"/>
            <c:spPr>
              <a:gradFill>
                <a:gsLst>
                  <a:gs pos="0">
                    <a:schemeClr val="accent3">
                      <a:lumMod val="50000"/>
                    </a:schemeClr>
                  </a:gs>
                  <a:gs pos="50000">
                    <a:schemeClr val="accent3">
                      <a:lumMod val="60000"/>
                      <a:lumOff val="40000"/>
                    </a:schemeClr>
                  </a:gs>
                  <a:gs pos="100000">
                    <a:schemeClr val="accent3">
                      <a:lumMod val="20000"/>
                      <a:lumOff val="80000"/>
                    </a:schemeClr>
                  </a:gs>
                </a:gsLst>
                <a:lin ang="5400000" scaled="0"/>
              </a:gradFill>
            </c:spPr>
            <c:extLst>
              <c:ext xmlns:c16="http://schemas.microsoft.com/office/drawing/2014/chart" uri="{C3380CC4-5D6E-409C-BE32-E72D297353CC}">
                <c16:uniqueId val="{00000005-B75C-43BE-8B03-1C67EF8E1D6C}"/>
              </c:ext>
            </c:extLst>
          </c:dPt>
          <c:dPt>
            <c:idx val="3"/>
            <c:invertIfNegative val="0"/>
            <c:bubble3D val="0"/>
            <c:spPr>
              <a:gradFill>
                <a:gsLst>
                  <a:gs pos="0">
                    <a:schemeClr val="accent1">
                      <a:lumMod val="50000"/>
                    </a:schemeClr>
                  </a:gs>
                  <a:gs pos="50000">
                    <a:schemeClr val="accent1">
                      <a:lumMod val="60000"/>
                      <a:lumOff val="40000"/>
                    </a:schemeClr>
                  </a:gs>
                  <a:gs pos="100000">
                    <a:schemeClr val="accent1">
                      <a:lumMod val="20000"/>
                      <a:lumOff val="80000"/>
                    </a:schemeClr>
                  </a:gs>
                </a:gsLst>
                <a:lin ang="5400000" scaled="0"/>
              </a:gradFill>
            </c:spPr>
            <c:extLst>
              <c:ext xmlns:c16="http://schemas.microsoft.com/office/drawing/2014/chart" uri="{C3380CC4-5D6E-409C-BE32-E72D297353CC}">
                <c16:uniqueId val="{00000007-B75C-43BE-8B03-1C67EF8E1D6C}"/>
              </c:ext>
            </c:extLst>
          </c:dPt>
          <c:dPt>
            <c:idx val="4"/>
            <c:invertIfNegative val="0"/>
            <c:bubble3D val="0"/>
            <c:spPr>
              <a:gradFill>
                <a:gsLst>
                  <a:gs pos="0">
                    <a:schemeClr val="accent4">
                      <a:lumMod val="50000"/>
                    </a:schemeClr>
                  </a:gs>
                  <a:gs pos="50000">
                    <a:schemeClr val="accent4">
                      <a:lumMod val="60000"/>
                      <a:lumOff val="40000"/>
                    </a:schemeClr>
                  </a:gs>
                  <a:gs pos="100000">
                    <a:schemeClr val="accent4">
                      <a:lumMod val="20000"/>
                      <a:lumOff val="80000"/>
                    </a:schemeClr>
                  </a:gs>
                </a:gsLst>
                <a:lin ang="5400000" scaled="0"/>
              </a:gradFill>
            </c:spPr>
            <c:extLst>
              <c:ext xmlns:c16="http://schemas.microsoft.com/office/drawing/2014/chart" uri="{C3380CC4-5D6E-409C-BE32-E72D297353CC}">
                <c16:uniqueId val="{00000009-B75C-43BE-8B03-1C67EF8E1D6C}"/>
              </c:ext>
            </c:extLst>
          </c:dPt>
          <c:dPt>
            <c:idx val="5"/>
            <c:invertIfNegative val="0"/>
            <c:bubble3D val="0"/>
            <c:spPr>
              <a:gradFill>
                <a:gsLst>
                  <a:gs pos="0">
                    <a:schemeClr val="bg1">
                      <a:lumMod val="50000"/>
                    </a:schemeClr>
                  </a:gs>
                  <a:gs pos="50000">
                    <a:schemeClr val="bg1">
                      <a:lumMod val="75000"/>
                    </a:schemeClr>
                  </a:gs>
                  <a:gs pos="100000">
                    <a:schemeClr val="bg1">
                      <a:lumMod val="95000"/>
                    </a:schemeClr>
                  </a:gs>
                </a:gsLst>
                <a:lin ang="5400000" scaled="0"/>
              </a:gradFill>
            </c:spPr>
            <c:extLst>
              <c:ext xmlns:c16="http://schemas.microsoft.com/office/drawing/2014/chart" uri="{C3380CC4-5D6E-409C-BE32-E72D297353CC}">
                <c16:uniqueId val="{0000000B-B75C-43BE-8B03-1C67EF8E1D6C}"/>
              </c:ext>
            </c:extLst>
          </c:dPt>
          <c:dPt>
            <c:idx val="6"/>
            <c:invertIfNegative val="0"/>
            <c:bubble3D val="0"/>
            <c:spPr>
              <a:pattFill prst="horzBrick">
                <a:fgClr>
                  <a:schemeClr val="accent6">
                    <a:lumMod val="50000"/>
                  </a:schemeClr>
                </a:fgClr>
                <a:bgClr>
                  <a:schemeClr val="bg1"/>
                </a:bgClr>
              </a:pattFill>
            </c:spPr>
            <c:extLst>
              <c:ext xmlns:c16="http://schemas.microsoft.com/office/drawing/2014/chart" uri="{C3380CC4-5D6E-409C-BE32-E72D297353CC}">
                <c16:uniqueId val="{0000000D-B75C-43BE-8B03-1C67EF8E1D6C}"/>
              </c:ext>
            </c:extLst>
          </c:dPt>
          <c:dPt>
            <c:idx val="7"/>
            <c:invertIfNegative val="0"/>
            <c:bubble3D val="0"/>
            <c:spPr>
              <a:pattFill prst="dkVert">
                <a:fgClr>
                  <a:schemeClr val="accent3">
                    <a:lumMod val="50000"/>
                  </a:schemeClr>
                </a:fgClr>
                <a:bgClr>
                  <a:schemeClr val="bg1"/>
                </a:bgClr>
              </a:pattFill>
            </c:spPr>
            <c:extLst>
              <c:ext xmlns:c16="http://schemas.microsoft.com/office/drawing/2014/chart" uri="{C3380CC4-5D6E-409C-BE32-E72D297353CC}">
                <c16:uniqueId val="{0000000F-B75C-43BE-8B03-1C67EF8E1D6C}"/>
              </c:ext>
            </c:extLst>
          </c:dPt>
          <c:dPt>
            <c:idx val="8"/>
            <c:invertIfNegative val="0"/>
            <c:bubble3D val="0"/>
            <c:spPr>
              <a:pattFill prst="shingle">
                <a:fgClr>
                  <a:schemeClr val="accent1"/>
                </a:fgClr>
                <a:bgClr>
                  <a:schemeClr val="bg1"/>
                </a:bgClr>
              </a:pattFill>
            </c:spPr>
            <c:extLst>
              <c:ext xmlns:c16="http://schemas.microsoft.com/office/drawing/2014/chart" uri="{C3380CC4-5D6E-409C-BE32-E72D297353CC}">
                <c16:uniqueId val="{00000011-B75C-43BE-8B03-1C67EF8E1D6C}"/>
              </c:ext>
            </c:extLst>
          </c:dPt>
          <c:dPt>
            <c:idx val="9"/>
            <c:invertIfNegative val="0"/>
            <c:bubble3D val="0"/>
            <c:spPr>
              <a:pattFill prst="solidDmnd">
                <a:fgClr>
                  <a:schemeClr val="accent4">
                    <a:lumMod val="75000"/>
                  </a:schemeClr>
                </a:fgClr>
                <a:bgClr>
                  <a:schemeClr val="bg1"/>
                </a:bgClr>
              </a:pattFill>
            </c:spPr>
            <c:extLst>
              <c:ext xmlns:c16="http://schemas.microsoft.com/office/drawing/2014/chart" uri="{C3380CC4-5D6E-409C-BE32-E72D297353CC}">
                <c16:uniqueId val="{00000013-B75C-43BE-8B03-1C67EF8E1D6C}"/>
              </c:ext>
            </c:extLst>
          </c:dPt>
          <c:dPt>
            <c:idx val="10"/>
            <c:invertIfNegative val="0"/>
            <c:bubble3D val="0"/>
            <c:spPr>
              <a:pattFill prst="sphere">
                <a:fgClr>
                  <a:schemeClr val="accent3">
                    <a:lumMod val="50000"/>
                  </a:schemeClr>
                </a:fgClr>
                <a:bgClr>
                  <a:schemeClr val="bg1"/>
                </a:bgClr>
              </a:pattFill>
            </c:spPr>
            <c:extLst>
              <c:ext xmlns:c16="http://schemas.microsoft.com/office/drawing/2014/chart" uri="{C3380CC4-5D6E-409C-BE32-E72D297353CC}">
                <c16:uniqueId val="{00000015-B75C-43BE-8B03-1C67EF8E1D6C}"/>
              </c:ext>
            </c:extLst>
          </c:dPt>
          <c:dPt>
            <c:idx val="11"/>
            <c:invertIfNegative val="0"/>
            <c:bubble3D val="0"/>
            <c:spPr>
              <a:pattFill prst="dashHorz">
                <a:fgClr>
                  <a:srgbClr val="FF0000"/>
                </a:fgClr>
                <a:bgClr>
                  <a:schemeClr val="bg1"/>
                </a:bgClr>
              </a:pattFill>
            </c:spPr>
            <c:extLst>
              <c:ext xmlns:c16="http://schemas.microsoft.com/office/drawing/2014/chart" uri="{C3380CC4-5D6E-409C-BE32-E72D297353CC}">
                <c16:uniqueId val="{00000017-B75C-43BE-8B03-1C67EF8E1D6C}"/>
              </c:ext>
            </c:extLst>
          </c:dPt>
          <c:dLbls>
            <c:dLbl>
              <c:idx val="0"/>
              <c:layout>
                <c:manualLayout>
                  <c:x val="1.2731334408019993E-17"/>
                  <c:y val="5.8307977780161113E-2"/>
                </c:manualLayout>
              </c:layou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5C-43BE-8B03-1C67EF8E1D6C}"/>
                </c:ext>
              </c:extLst>
            </c:dLbl>
            <c:dLbl>
              <c:idx val="1"/>
              <c:layout>
                <c:manualLayout>
                  <c:x val="2.7777777777777523E-3"/>
                  <c:y val="7.2301892447399776E-2"/>
                </c:manualLayout>
              </c:layou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75C-43BE-8B03-1C67EF8E1D6C}"/>
                </c:ext>
              </c:extLst>
            </c:dLbl>
            <c:dLbl>
              <c:idx val="2"/>
              <c:layout>
                <c:manualLayout>
                  <c:x val="-1.3888888888889399E-3"/>
                  <c:y val="6.7637254224986801E-2"/>
                </c:manualLayout>
              </c:layou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75C-43BE-8B03-1C67EF8E1D6C}"/>
                </c:ext>
              </c:extLst>
            </c:dLbl>
            <c:dLbl>
              <c:idx val="3"/>
              <c:layout>
                <c:manualLayout>
                  <c:x val="0"/>
                  <c:y val="5.5975658668954577E-2"/>
                </c:manualLayout>
              </c:layou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75C-43BE-8B03-1C67EF8E1D6C}"/>
                </c:ext>
              </c:extLst>
            </c:dLbl>
            <c:dLbl>
              <c:idx val="4"/>
              <c:layout>
                <c:manualLayout>
                  <c:x val="1.388888888888838E-3"/>
                  <c:y val="6.7637254224986884E-2"/>
                </c:manualLayout>
              </c:layou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75C-43BE-8B03-1C67EF8E1D6C}"/>
                </c:ext>
              </c:extLst>
            </c:dLbl>
            <c:dLbl>
              <c:idx val="5"/>
              <c:layout>
                <c:manualLayout>
                  <c:x val="2.7777777777777267E-3"/>
                  <c:y val="6.0640296891367552E-2"/>
                </c:manualLayout>
              </c:layout>
              <c:spPr/>
              <c:txPr>
                <a:bodyPr/>
                <a:lstStyle/>
                <a:p>
                  <a:pPr>
                    <a:defRPr sz="1400">
                      <a:solidFill>
                        <a:schemeClr val="bg1"/>
                      </a:solidFill>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75C-43BE-8B03-1C67EF8E1D6C}"/>
                </c:ext>
              </c:extLst>
            </c:dLbl>
            <c:dLbl>
              <c:idx val="6"/>
              <c:layout>
                <c:manualLayout>
                  <c:x val="-1.3888888888888889E-3"/>
                  <c:y val="5.8307977780161113E-2"/>
                </c:manualLayout>
              </c:layout>
              <c:spPr>
                <a:solidFill>
                  <a:schemeClr val="bg1"/>
                </a:solidFill>
              </c:spPr>
              <c:txPr>
                <a:bodyPr/>
                <a:lstStyle/>
                <a:p>
                  <a:pPr>
                    <a:defRPr sz="1400">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B75C-43BE-8B03-1C67EF8E1D6C}"/>
                </c:ext>
              </c:extLst>
            </c:dLbl>
            <c:dLbl>
              <c:idx val="7"/>
              <c:layout>
                <c:manualLayout>
                  <c:x val="0"/>
                  <c:y val="5.5975658668954667E-2"/>
                </c:manualLayout>
              </c:layout>
              <c:spPr>
                <a:solidFill>
                  <a:schemeClr val="bg1"/>
                </a:solidFill>
              </c:spPr>
              <c:txPr>
                <a:bodyPr/>
                <a:lstStyle/>
                <a:p>
                  <a:pPr>
                    <a:defRPr sz="1400">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75C-43BE-8B03-1C67EF8E1D6C}"/>
                </c:ext>
              </c:extLst>
            </c:dLbl>
            <c:dLbl>
              <c:idx val="8"/>
              <c:layout>
                <c:manualLayout>
                  <c:x val="1.3888888888888889E-3"/>
                  <c:y val="5.1311020446541775E-2"/>
                </c:manualLayout>
              </c:layout>
              <c:spPr>
                <a:solidFill>
                  <a:schemeClr val="bg1"/>
                </a:solidFill>
              </c:spPr>
              <c:txPr>
                <a:bodyPr/>
                <a:lstStyle/>
                <a:p>
                  <a:pPr>
                    <a:defRPr sz="1400">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B75C-43BE-8B03-1C67EF8E1D6C}"/>
                </c:ext>
              </c:extLst>
            </c:dLbl>
            <c:dLbl>
              <c:idx val="9"/>
              <c:layout>
                <c:manualLayout>
                  <c:x val="0"/>
                  <c:y val="6.7637254224986884E-2"/>
                </c:manualLayout>
              </c:layout>
              <c:spPr>
                <a:solidFill>
                  <a:schemeClr val="bg1"/>
                </a:solidFill>
              </c:spPr>
              <c:txPr>
                <a:bodyPr/>
                <a:lstStyle/>
                <a:p>
                  <a:pPr>
                    <a:defRPr sz="1400">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B75C-43BE-8B03-1C67EF8E1D6C}"/>
                </c:ext>
              </c:extLst>
            </c:dLbl>
            <c:dLbl>
              <c:idx val="10"/>
              <c:layout>
                <c:manualLayout>
                  <c:x val="2.7777777777777779E-3"/>
                  <c:y val="6.0640296891367552E-2"/>
                </c:manualLayout>
              </c:layout>
              <c:spPr>
                <a:solidFill>
                  <a:schemeClr val="bg1"/>
                </a:solidFill>
              </c:spPr>
              <c:txPr>
                <a:bodyPr/>
                <a:lstStyle/>
                <a:p>
                  <a:pPr>
                    <a:defRPr sz="1400">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B75C-43BE-8B03-1C67EF8E1D6C}"/>
                </c:ext>
              </c:extLst>
            </c:dLbl>
            <c:dLbl>
              <c:idx val="11"/>
              <c:layout>
                <c:manualLayout>
                  <c:x val="4.1666666666667681E-3"/>
                  <c:y val="5.5975658668954709E-2"/>
                </c:manualLayout>
              </c:layout>
              <c:spPr>
                <a:solidFill>
                  <a:schemeClr val="bg1"/>
                </a:solidFill>
              </c:spPr>
              <c:txPr>
                <a:bodyPr/>
                <a:lstStyle/>
                <a:p>
                  <a:pPr>
                    <a:defRPr sz="1400">
                      <a:latin typeface="Garamond" panose="02020404030301010803" pitchFamily="18" charset="0"/>
                    </a:defRPr>
                  </a:pPr>
                  <a:endParaRPr lang="it-I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B75C-43BE-8B03-1C67EF8E1D6C}"/>
                </c:ext>
              </c:extLst>
            </c:dLbl>
            <c:spPr>
              <a:noFill/>
              <a:ln>
                <a:noFill/>
              </a:ln>
              <a:effectLst/>
            </c:spPr>
            <c:txPr>
              <a:bodyPr/>
              <a:lstStyle/>
              <a:p>
                <a:pPr>
                  <a:defRPr sz="1400">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Foglio2!$I$2:$I$13</c:f>
              <c:numCache>
                <c:formatCode>0.00%</c:formatCode>
                <c:ptCount val="12"/>
                <c:pt idx="0">
                  <c:v>4.4134461468099705E-2</c:v>
                </c:pt>
                <c:pt idx="1">
                  <c:v>6.3343242625200094E-2</c:v>
                </c:pt>
                <c:pt idx="2">
                  <c:v>6.4943974388291789E-2</c:v>
                </c:pt>
                <c:pt idx="3">
                  <c:v>6.7230734049851359E-2</c:v>
                </c:pt>
                <c:pt idx="4">
                  <c:v>9.6958609650125774E-2</c:v>
                </c:pt>
                <c:pt idx="5">
                  <c:v>6.8145437914475193E-2</c:v>
                </c:pt>
                <c:pt idx="6">
                  <c:v>7.3862337068374112E-2</c:v>
                </c:pt>
                <c:pt idx="7">
                  <c:v>9.0784358563914938E-2</c:v>
                </c:pt>
                <c:pt idx="8">
                  <c:v>9.6272581751657899E-2</c:v>
                </c:pt>
                <c:pt idx="9">
                  <c:v>0.1095357877887034</c:v>
                </c:pt>
                <c:pt idx="10">
                  <c:v>0.10839240795792363</c:v>
                </c:pt>
                <c:pt idx="11">
                  <c:v>0.11639606677338211</c:v>
                </c:pt>
              </c:numCache>
            </c:numRef>
          </c:val>
          <c:extLst>
            <c:ext xmlns:c16="http://schemas.microsoft.com/office/drawing/2014/chart" uri="{C3380CC4-5D6E-409C-BE32-E72D297353CC}">
              <c16:uniqueId val="{00000018-B75C-43BE-8B03-1C67EF8E1D6C}"/>
            </c:ext>
          </c:extLst>
        </c:ser>
        <c:dLbls>
          <c:showLegendKey val="0"/>
          <c:showVal val="0"/>
          <c:showCatName val="0"/>
          <c:showSerName val="0"/>
          <c:showPercent val="0"/>
          <c:showBubbleSize val="0"/>
        </c:dLbls>
        <c:gapWidth val="0"/>
        <c:shape val="box"/>
        <c:axId val="128893952"/>
        <c:axId val="128084800"/>
        <c:axId val="0"/>
      </c:bar3DChart>
      <c:catAx>
        <c:axId val="128893952"/>
        <c:scaling>
          <c:orientation val="minMax"/>
        </c:scaling>
        <c:delete val="1"/>
        <c:axPos val="b"/>
        <c:majorTickMark val="out"/>
        <c:minorTickMark val="none"/>
        <c:tickLblPos val="nextTo"/>
        <c:crossAx val="128084800"/>
        <c:crosses val="autoZero"/>
        <c:auto val="1"/>
        <c:lblAlgn val="ctr"/>
        <c:lblOffset val="100"/>
        <c:noMultiLvlLbl val="0"/>
      </c:catAx>
      <c:valAx>
        <c:axId val="128084800"/>
        <c:scaling>
          <c:orientation val="minMax"/>
        </c:scaling>
        <c:delete val="1"/>
        <c:axPos val="l"/>
        <c:majorGridlines/>
        <c:numFmt formatCode="0.00%" sourceLinked="1"/>
        <c:majorTickMark val="out"/>
        <c:minorTickMark val="none"/>
        <c:tickLblPos val="nextTo"/>
        <c:crossAx val="12889395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Pt>
            <c:idx val="1"/>
            <c:invertIfNegative val="0"/>
            <c:bubble3D val="0"/>
            <c:spPr>
              <a:solidFill>
                <a:schemeClr val="accent6">
                  <a:lumMod val="75000"/>
                </a:schemeClr>
              </a:solidFill>
            </c:spPr>
            <c:extLst>
              <c:ext xmlns:c16="http://schemas.microsoft.com/office/drawing/2014/chart" uri="{C3380CC4-5D6E-409C-BE32-E72D297353CC}">
                <c16:uniqueId val="{00000001-66A1-42D0-863A-7D4A68934A1E}"/>
              </c:ext>
            </c:extLst>
          </c:dPt>
          <c:dPt>
            <c:idx val="2"/>
            <c:invertIfNegative val="0"/>
            <c:bubble3D val="0"/>
            <c:spPr>
              <a:solidFill>
                <a:srgbClr val="92D050"/>
              </a:solidFill>
            </c:spPr>
            <c:extLst>
              <c:ext xmlns:c16="http://schemas.microsoft.com/office/drawing/2014/chart" uri="{C3380CC4-5D6E-409C-BE32-E72D297353CC}">
                <c16:uniqueId val="{00000003-66A1-42D0-863A-7D4A68934A1E}"/>
              </c:ext>
            </c:extLst>
          </c:dPt>
          <c:dPt>
            <c:idx val="3"/>
            <c:invertIfNegative val="0"/>
            <c:bubble3D val="0"/>
            <c:spPr>
              <a:solidFill>
                <a:schemeClr val="tx2">
                  <a:lumMod val="60000"/>
                  <a:lumOff val="40000"/>
                </a:schemeClr>
              </a:solidFill>
            </c:spPr>
            <c:extLst>
              <c:ext xmlns:c16="http://schemas.microsoft.com/office/drawing/2014/chart" uri="{C3380CC4-5D6E-409C-BE32-E72D297353CC}">
                <c16:uniqueId val="{00000005-66A1-42D0-863A-7D4A68934A1E}"/>
              </c:ext>
            </c:extLst>
          </c:dPt>
          <c:dPt>
            <c:idx val="4"/>
            <c:invertIfNegative val="0"/>
            <c:bubble3D val="0"/>
            <c:spPr>
              <a:solidFill>
                <a:schemeClr val="accent5">
                  <a:lumMod val="60000"/>
                  <a:lumOff val="40000"/>
                </a:schemeClr>
              </a:solidFill>
            </c:spPr>
            <c:extLst>
              <c:ext xmlns:c16="http://schemas.microsoft.com/office/drawing/2014/chart" uri="{C3380CC4-5D6E-409C-BE32-E72D297353CC}">
                <c16:uniqueId val="{00000007-66A1-42D0-863A-7D4A68934A1E}"/>
              </c:ext>
            </c:extLst>
          </c:dPt>
          <c:dLbls>
            <c:dLbl>
              <c:idx val="0"/>
              <c:layout>
                <c:manualLayout>
                  <c:x val="-2.5462668816039986E-17"/>
                  <c:y val="0.1111111111111110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6A1-42D0-863A-7D4A68934A1E}"/>
                </c:ext>
              </c:extLst>
            </c:dLbl>
            <c:dLbl>
              <c:idx val="1"/>
              <c:layout>
                <c:manualLayout>
                  <c:x val="0"/>
                  <c:y val="9.25925925925925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6A1-42D0-863A-7D4A68934A1E}"/>
                </c:ext>
              </c:extLst>
            </c:dLbl>
            <c:dLbl>
              <c:idx val="2"/>
              <c:layout>
                <c:manualLayout>
                  <c:x val="2.7777777777777779E-3"/>
                  <c:y val="0.1064814814814814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6A1-42D0-863A-7D4A68934A1E}"/>
                </c:ext>
              </c:extLst>
            </c:dLbl>
            <c:dLbl>
              <c:idx val="3"/>
              <c:layout>
                <c:manualLayout>
                  <c:x val="2.7777777777777779E-3"/>
                  <c:y val="9.2592592592592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6A1-42D0-863A-7D4A68934A1E}"/>
                </c:ext>
              </c:extLst>
            </c:dLbl>
            <c:dLbl>
              <c:idx val="4"/>
              <c:layout>
                <c:manualLayout>
                  <c:x val="5.5555555555554534E-3"/>
                  <c:y val="9.722222222222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6A1-42D0-863A-7D4A68934A1E}"/>
                </c:ext>
              </c:extLst>
            </c:dLbl>
            <c:spPr>
              <a:noFill/>
              <a:ln>
                <a:noFill/>
              </a:ln>
              <a:effectLst/>
            </c:spPr>
            <c:txPr>
              <a:bodyPr/>
              <a:lstStyle/>
              <a:p>
                <a:pPr>
                  <a:defRPr sz="1400" baseline="0">
                    <a:solidFill>
                      <a:schemeClr val="bg1"/>
                    </a:solidFill>
                    <a:latin typeface="Garamond" panose="02020404030301010803" pitchFamily="18" charset="0"/>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Foglio3!$A$3:$A$7</c:f>
              <c:strCache>
                <c:ptCount val="5"/>
                <c:pt idx="0">
                  <c:v>Realizzato</c:v>
                </c:pt>
                <c:pt idx="1">
                  <c:v>Indifferente</c:v>
                </c:pt>
                <c:pt idx="2">
                  <c:v>Interessato</c:v>
                </c:pt>
                <c:pt idx="3">
                  <c:v>Ansioso</c:v>
                </c:pt>
                <c:pt idx="4">
                  <c:v>Curioso</c:v>
                </c:pt>
              </c:strCache>
            </c:strRef>
          </c:cat>
          <c:val>
            <c:numRef>
              <c:f>Foglio3!$B$3:$B$7</c:f>
              <c:numCache>
                <c:formatCode>0.00%</c:formatCode>
                <c:ptCount val="5"/>
                <c:pt idx="0">
                  <c:v>0.23275862068965517</c:v>
                </c:pt>
                <c:pt idx="1">
                  <c:v>0.19827586206896552</c:v>
                </c:pt>
                <c:pt idx="2">
                  <c:v>0.41810344827586204</c:v>
                </c:pt>
                <c:pt idx="3">
                  <c:v>6.0344827586206899E-2</c:v>
                </c:pt>
                <c:pt idx="4">
                  <c:v>9.0517241379310345E-2</c:v>
                </c:pt>
              </c:numCache>
            </c:numRef>
          </c:val>
          <c:extLst>
            <c:ext xmlns:c16="http://schemas.microsoft.com/office/drawing/2014/chart" uri="{C3380CC4-5D6E-409C-BE32-E72D297353CC}">
              <c16:uniqueId val="{00000009-66A1-42D0-863A-7D4A68934A1E}"/>
            </c:ext>
          </c:extLst>
        </c:ser>
        <c:dLbls>
          <c:showLegendKey val="0"/>
          <c:showVal val="0"/>
          <c:showCatName val="0"/>
          <c:showSerName val="0"/>
          <c:showPercent val="0"/>
          <c:showBubbleSize val="0"/>
        </c:dLbls>
        <c:gapWidth val="0"/>
        <c:gapDepth val="135"/>
        <c:shape val="box"/>
        <c:axId val="128895488"/>
        <c:axId val="128087104"/>
        <c:axId val="0"/>
      </c:bar3DChart>
      <c:catAx>
        <c:axId val="128895488"/>
        <c:scaling>
          <c:orientation val="minMax"/>
        </c:scaling>
        <c:delete val="1"/>
        <c:axPos val="b"/>
        <c:numFmt formatCode="General" sourceLinked="0"/>
        <c:majorTickMark val="out"/>
        <c:minorTickMark val="none"/>
        <c:tickLblPos val="nextTo"/>
        <c:crossAx val="128087104"/>
        <c:crosses val="autoZero"/>
        <c:auto val="1"/>
        <c:lblAlgn val="ctr"/>
        <c:lblOffset val="100"/>
        <c:noMultiLvlLbl val="0"/>
      </c:catAx>
      <c:valAx>
        <c:axId val="128087104"/>
        <c:scaling>
          <c:orientation val="minMax"/>
        </c:scaling>
        <c:delete val="0"/>
        <c:axPos val="l"/>
        <c:majorGridlines/>
        <c:numFmt formatCode="0.00%" sourceLinked="1"/>
        <c:majorTickMark val="out"/>
        <c:minorTickMark val="none"/>
        <c:tickLblPos val="nextTo"/>
        <c:txPr>
          <a:bodyPr/>
          <a:lstStyle/>
          <a:p>
            <a:pPr>
              <a:defRPr sz="1400">
                <a:latin typeface="Garamond" panose="02020404030301010803" pitchFamily="18" charset="0"/>
              </a:defRPr>
            </a:pPr>
            <a:endParaRPr lang="it-IT"/>
          </a:p>
        </c:txPr>
        <c:crossAx val="128895488"/>
        <c:crosses val="autoZero"/>
        <c:crossBetween val="between"/>
      </c:valAx>
      <c:spPr>
        <a:noFill/>
      </c:spPr>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withinLinear" id="15">
  <a:schemeClr val="accent2"/>
</cs:colorStyle>
</file>

<file path=ppt/charts/colors4.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895857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52001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602CCD8-BC0E-4CD1-9235-BFF665929112}" type="slidenum">
              <a:rPr lang="it-IT" smtClean="0"/>
              <a:t>‹N›</a:t>
            </a:fld>
            <a:endParaRPr lang="it-IT"/>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30609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03D45C1E-CE7F-4FE3-97CD-0D2003C060A2}" type="datetimeFigureOut">
              <a:rPr lang="it-IT" smtClean="0"/>
              <a:t>27/06/2023</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563871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03D45C1E-CE7F-4FE3-97CD-0D2003C060A2}" type="datetimeFigureOut">
              <a:rPr lang="it-IT" smtClean="0"/>
              <a:t>27/06/2023</a:t>
            </a:fld>
            <a:endParaRPr lang="it-IT"/>
          </a:p>
        </p:txBody>
      </p:sp>
      <p:sp>
        <p:nvSpPr>
          <p:cNvPr id="6" name="Footer Placeholder 5"/>
          <p:cNvSpPr>
            <a:spLocks noGrp="1"/>
          </p:cNvSpPr>
          <p:nvPr>
            <p:ph type="ftr" sz="quarter" idx="11"/>
          </p:nvPr>
        </p:nvSpPr>
        <p:spPr/>
        <p:txBody>
          <a:bodyPr/>
          <a:lstStyle/>
          <a:p>
            <a:endParaRPr lang="it-IT"/>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02CCD8-BC0E-4CD1-9235-BFF665929112}" type="slidenum">
              <a:rPr lang="it-IT" smtClean="0"/>
              <a:t>‹N›</a:t>
            </a:fld>
            <a:endParaRPr lang="it-IT"/>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887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03D45C1E-CE7F-4FE3-97CD-0D2003C060A2}" type="datetimeFigureOut">
              <a:rPr lang="it-IT" smtClean="0"/>
              <a:t>27/06/2023</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3989119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2048969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228979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02CCD8-BC0E-4CD1-9235-BFF665929112}" type="slidenum">
              <a:rPr lang="it-IT" smtClean="0"/>
              <a:t>‹N›</a:t>
            </a:fld>
            <a:endParaRPr lang="it-IT"/>
          </a:p>
        </p:txBody>
      </p:sp>
      <p:sp>
        <p:nvSpPr>
          <p:cNvPr id="8" name="Title 7"/>
          <p:cNvSpPr>
            <a:spLocks noGrp="1"/>
          </p:cNvSpPr>
          <p:nvPr>
            <p:ph type="title"/>
          </p:nvPr>
        </p:nvSpPr>
        <p:spPr/>
        <p:txBody>
          <a:bodyPr/>
          <a:lstStyle/>
          <a:p>
            <a:r>
              <a:rPr lang="it-IT"/>
              <a:t>Fare clic per modificare lo stile del titolo</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extLst>
      <p:ext uri="{BB962C8B-B14F-4D97-AF65-F5344CB8AC3E}">
        <p14:creationId xmlns:p14="http://schemas.microsoft.com/office/powerpoint/2010/main" val="106199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160196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3D45C1E-CE7F-4FE3-97CD-0D2003C060A2}" type="datetimeFigureOut">
              <a:rPr lang="it-IT" smtClean="0"/>
              <a:t>27/06/2023</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2511674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3D45C1E-CE7F-4FE3-97CD-0D2003C060A2}" type="datetimeFigureOut">
              <a:rPr lang="it-IT" smtClean="0"/>
              <a:t>27/06/2023</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369396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3D45C1E-CE7F-4FE3-97CD-0D2003C060A2}" type="datetimeFigureOut">
              <a:rPr lang="it-IT" smtClean="0"/>
              <a:t>27/06/2023</a:t>
            </a:fld>
            <a:endParaRPr lang="it-IT"/>
          </a:p>
        </p:txBody>
      </p:sp>
      <p:sp>
        <p:nvSpPr>
          <p:cNvPr id="8" name="Footer Placeholder 7"/>
          <p:cNvSpPr>
            <a:spLocks noGrp="1"/>
          </p:cNvSpPr>
          <p:nvPr>
            <p:ph type="ftr" sz="quarter" idx="11"/>
          </p:nvPr>
        </p:nvSpPr>
        <p:spPr/>
        <p:txBody>
          <a:bodyPr/>
          <a:lstStyle/>
          <a:p>
            <a:endParaRPr lang="it-IT"/>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1651002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3D45C1E-CE7F-4FE3-97CD-0D2003C060A2}" type="datetimeFigureOut">
              <a:rPr lang="it-IT" smtClean="0"/>
              <a:t>27/06/2023</a:t>
            </a:fld>
            <a:endParaRPr lang="it-IT"/>
          </a:p>
        </p:txBody>
      </p:sp>
      <p:sp>
        <p:nvSpPr>
          <p:cNvPr id="4" name="Footer Placeholder 3"/>
          <p:cNvSpPr>
            <a:spLocks noGrp="1"/>
          </p:cNvSpPr>
          <p:nvPr>
            <p:ph type="ftr" sz="quarter" idx="11"/>
          </p:nvPr>
        </p:nvSpPr>
        <p:spPr/>
        <p:txBody>
          <a:bodyPr/>
          <a:lstStyle/>
          <a:p>
            <a:endParaRPr lang="it-IT"/>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1757638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45C1E-CE7F-4FE3-97CD-0D2003C060A2}" type="datetimeFigureOut">
              <a:rPr lang="it-IT" smtClean="0"/>
              <a:t>27/06/2023</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216910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03D45C1E-CE7F-4FE3-97CD-0D2003C060A2}" type="datetimeFigureOut">
              <a:rPr lang="it-IT" smtClean="0"/>
              <a:t>27/06/2023</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553034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03D45C1E-CE7F-4FE3-97CD-0D2003C060A2}" type="datetimeFigureOut">
              <a:rPr lang="it-IT" smtClean="0"/>
              <a:t>27/06/2023</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6602CCD8-BC0E-4CD1-9235-BFF665929112}" type="slidenum">
              <a:rPr lang="it-IT" smtClean="0"/>
              <a:t>‹N›</a:t>
            </a:fld>
            <a:endParaRPr lang="it-IT"/>
          </a:p>
        </p:txBody>
      </p:sp>
    </p:spTree>
    <p:extLst>
      <p:ext uri="{BB962C8B-B14F-4D97-AF65-F5344CB8AC3E}">
        <p14:creationId xmlns:p14="http://schemas.microsoft.com/office/powerpoint/2010/main" val="4685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3D45C1E-CE7F-4FE3-97CD-0D2003C060A2}" type="datetimeFigureOut">
              <a:rPr lang="it-IT" smtClean="0"/>
              <a:t>27/06/2023</a:t>
            </a:fld>
            <a:endParaRPr lang="it-IT"/>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6602CCD8-BC0E-4CD1-9235-BFF665929112}" type="slidenum">
              <a:rPr lang="it-IT" smtClean="0"/>
              <a:t>‹N›</a:t>
            </a:fld>
            <a:endParaRPr lang="it-IT"/>
          </a:p>
        </p:txBody>
      </p:sp>
    </p:spTree>
    <p:extLst>
      <p:ext uri="{BB962C8B-B14F-4D97-AF65-F5344CB8AC3E}">
        <p14:creationId xmlns:p14="http://schemas.microsoft.com/office/powerpoint/2010/main" val="3543802745"/>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marL="182880" indent="0" algn="ctr">
              <a:buNone/>
            </a:pPr>
            <a:r>
              <a:rPr lang="it-IT" dirty="0">
                <a:latin typeface="Garamond" panose="02020404030301010803" pitchFamily="18" charset="0"/>
              </a:rPr>
              <a:t>Orientamento</a:t>
            </a:r>
            <a:br>
              <a:rPr lang="it-IT" dirty="0">
                <a:latin typeface="Garamond" panose="02020404030301010803" pitchFamily="18" charset="0"/>
              </a:rPr>
            </a:br>
            <a:r>
              <a:rPr lang="it-IT" dirty="0">
                <a:latin typeface="Garamond" panose="02020404030301010803" pitchFamily="18" charset="0"/>
              </a:rPr>
              <a:t>analisi dei dati</a:t>
            </a:r>
          </a:p>
        </p:txBody>
      </p:sp>
    </p:spTree>
    <p:extLst>
      <p:ext uri="{BB962C8B-B14F-4D97-AF65-F5344CB8AC3E}">
        <p14:creationId xmlns:p14="http://schemas.microsoft.com/office/powerpoint/2010/main" val="1406758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normAutofit fontScale="90000"/>
          </a:bodyPr>
          <a:lstStyle/>
          <a:p>
            <a:pPr marL="0" indent="0" algn="ctr">
              <a:buNone/>
            </a:pPr>
            <a:r>
              <a:rPr lang="it-IT" dirty="0">
                <a:latin typeface="Garamond" panose="02020404030301010803" pitchFamily="18" charset="0"/>
              </a:rPr>
              <a:t>Quesito: «Nelle azioni quotidiane agisco con:»</a:t>
            </a:r>
          </a:p>
        </p:txBody>
      </p:sp>
      <p:graphicFrame>
        <p:nvGraphicFramePr>
          <p:cNvPr id="4" name="Tabella 3"/>
          <p:cNvGraphicFramePr>
            <a:graphicFrameLocks noGrp="1"/>
          </p:cNvGraphicFramePr>
          <p:nvPr>
            <p:extLst>
              <p:ext uri="{D42A27DB-BD31-4B8C-83A1-F6EECF244321}">
                <p14:modId xmlns:p14="http://schemas.microsoft.com/office/powerpoint/2010/main" val="2150473234"/>
              </p:ext>
            </p:extLst>
          </p:nvPr>
        </p:nvGraphicFramePr>
        <p:xfrm>
          <a:off x="323528" y="2931439"/>
          <a:ext cx="2808312" cy="1721697"/>
        </p:xfrm>
        <a:graphic>
          <a:graphicData uri="http://schemas.openxmlformats.org/drawingml/2006/table">
            <a:tbl>
              <a:tblPr>
                <a:tableStyleId>{5C22544A-7EE6-4342-B048-85BDC9FD1C3A}</a:tableStyleId>
              </a:tblPr>
              <a:tblGrid>
                <a:gridCol w="1404156">
                  <a:extLst>
                    <a:ext uri="{9D8B030D-6E8A-4147-A177-3AD203B41FA5}">
                      <a16:colId xmlns:a16="http://schemas.microsoft.com/office/drawing/2014/main" val="20000"/>
                    </a:ext>
                  </a:extLst>
                </a:gridCol>
                <a:gridCol w="1404156">
                  <a:extLst>
                    <a:ext uri="{9D8B030D-6E8A-4147-A177-3AD203B41FA5}">
                      <a16:colId xmlns:a16="http://schemas.microsoft.com/office/drawing/2014/main" val="20001"/>
                    </a:ext>
                  </a:extLst>
                </a:gridCol>
              </a:tblGrid>
              <a:tr h="432048">
                <a:tc>
                  <a:txBody>
                    <a:bodyPr/>
                    <a:lstStyle/>
                    <a:p>
                      <a:pPr algn="ctr" fontAlgn="b"/>
                      <a:r>
                        <a:rPr lang="it-IT" sz="1800" u="none" strike="noStrike" dirty="0">
                          <a:solidFill>
                            <a:schemeClr val="bg1"/>
                          </a:solidFill>
                          <a:effectLst/>
                          <a:latin typeface="Garamond" panose="02020404030301010803" pitchFamily="18" charset="0"/>
                        </a:rPr>
                        <a:t>Convinzione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u="none" strike="noStrike" dirty="0">
                          <a:solidFill>
                            <a:schemeClr val="bg1"/>
                          </a:solidFill>
                          <a:effectLst/>
                          <a:latin typeface="Garamond" panose="02020404030301010803" pitchFamily="18" charset="0"/>
                        </a:rPr>
                        <a:t>68,3%</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extLst>
                  <a:ext uri="{0D108BD9-81ED-4DB2-BD59-A6C34878D82A}">
                    <a16:rowId xmlns:a16="http://schemas.microsoft.com/office/drawing/2014/main" val="10000"/>
                  </a:ext>
                </a:extLst>
              </a:tr>
              <a:tr h="432048">
                <a:tc>
                  <a:txBody>
                    <a:bodyPr/>
                    <a:lstStyle/>
                    <a:p>
                      <a:pPr algn="ctr" fontAlgn="b"/>
                      <a:r>
                        <a:rPr lang="it-IT" sz="1800" u="none" strike="noStrike" dirty="0">
                          <a:solidFill>
                            <a:schemeClr val="bg1"/>
                          </a:solidFill>
                          <a:effectLst/>
                          <a:latin typeface="Garamond" panose="02020404030301010803" pitchFamily="18" charset="0"/>
                        </a:rPr>
                        <a:t>Superficialità</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10,6%</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extLst>
                  <a:ext uri="{0D108BD9-81ED-4DB2-BD59-A6C34878D82A}">
                    <a16:rowId xmlns:a16="http://schemas.microsoft.com/office/drawing/2014/main" val="10001"/>
                  </a:ext>
                </a:extLst>
              </a:tr>
              <a:tr h="432048">
                <a:tc>
                  <a:txBody>
                    <a:bodyPr/>
                    <a:lstStyle/>
                    <a:p>
                      <a:pPr algn="ctr" fontAlgn="b"/>
                      <a:r>
                        <a:rPr lang="it-IT" sz="1800" u="none" strike="noStrike" dirty="0">
                          <a:solidFill>
                            <a:schemeClr val="bg1"/>
                          </a:solidFill>
                          <a:effectLst/>
                          <a:latin typeface="Garamond" panose="02020404030301010803" pitchFamily="18" charset="0"/>
                        </a:rPr>
                        <a:t>Indifferenza</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13,8%</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425553">
                <a:tc>
                  <a:txBody>
                    <a:bodyPr/>
                    <a:lstStyle/>
                    <a:p>
                      <a:pPr algn="ctr" fontAlgn="b"/>
                      <a:r>
                        <a:rPr lang="it-IT" sz="1800" u="none" strike="noStrike" dirty="0">
                          <a:solidFill>
                            <a:schemeClr val="bg1"/>
                          </a:solidFill>
                          <a:effectLst/>
                          <a:latin typeface="Garamond" panose="02020404030301010803" pitchFamily="18" charset="0"/>
                        </a:rPr>
                        <a:t>Altro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1">
                        <a:lumMod val="60000"/>
                        <a:lumOff val="40000"/>
                      </a:schemeClr>
                    </a:solidFill>
                  </a:tcPr>
                </a:tc>
                <a:tc>
                  <a:txBody>
                    <a:bodyPr/>
                    <a:lstStyle/>
                    <a:p>
                      <a:pPr algn="ctr" fontAlgn="b"/>
                      <a:r>
                        <a:rPr lang="it-IT" sz="1800" u="none" strike="noStrike" dirty="0">
                          <a:solidFill>
                            <a:schemeClr val="bg1"/>
                          </a:solidFill>
                          <a:effectLst/>
                          <a:latin typeface="Garamond" panose="02020404030301010803" pitchFamily="18" charset="0"/>
                        </a:rPr>
                        <a:t>7,3%</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6" name="Grafico 5"/>
          <p:cNvGraphicFramePr>
            <a:graphicFrameLocks/>
          </p:cNvGraphicFramePr>
          <p:nvPr>
            <p:extLst>
              <p:ext uri="{D42A27DB-BD31-4B8C-83A1-F6EECF244321}">
                <p14:modId xmlns:p14="http://schemas.microsoft.com/office/powerpoint/2010/main" val="3173828771"/>
              </p:ext>
            </p:extLst>
          </p:nvPr>
        </p:nvGraphicFramePr>
        <p:xfrm>
          <a:off x="2915816" y="2276872"/>
          <a:ext cx="6497960" cy="42519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4286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Osservazioni</a:t>
            </a:r>
          </a:p>
        </p:txBody>
      </p:sp>
      <p:sp>
        <p:nvSpPr>
          <p:cNvPr id="3" name="Segnaposto contenuto 2"/>
          <p:cNvSpPr>
            <a:spLocks noGrp="1"/>
          </p:cNvSpPr>
          <p:nvPr>
            <p:ph sz="quarter" idx="13"/>
          </p:nvPr>
        </p:nvSpPr>
        <p:spPr>
          <a:xfrm>
            <a:off x="1547664" y="1052736"/>
            <a:ext cx="7344816" cy="3474720"/>
          </a:xfrm>
        </p:spPr>
        <p:txBody>
          <a:bodyPr>
            <a:noAutofit/>
          </a:bodyPr>
          <a:lstStyle/>
          <a:p>
            <a:pPr marL="0" indent="0" algn="just">
              <a:lnSpc>
                <a:spcPct val="150000"/>
              </a:lnSpc>
              <a:buNone/>
            </a:pPr>
            <a:r>
              <a:rPr lang="it-IT" sz="2000" dirty="0">
                <a:latin typeface="Garamond" panose="02020404030301010803" pitchFamily="18" charset="0"/>
              </a:rPr>
              <a:t>Gli alunni dichiarano di essere in grado di prendere decisioni basandosi su una seria riflessione e di agire con convinzione nelle proprie azioni quotidiane.</a:t>
            </a:r>
          </a:p>
          <a:p>
            <a:pPr marL="0" indent="0" algn="just">
              <a:lnSpc>
                <a:spcPct val="150000"/>
              </a:lnSpc>
              <a:buNone/>
            </a:pPr>
            <a:r>
              <a:rPr lang="it-IT" sz="2000" dirty="0">
                <a:latin typeface="Garamond" panose="02020404030301010803" pitchFamily="18" charset="0"/>
              </a:rPr>
              <a:t>Inoltre emerge come gli studenti si affidino principalmente al confronto con la famiglia e alle proprie convinzioni personali nel momento in cui vengono chiamati a compiere una scelta. Gli insegnanti sembrano invece avere un ruolo marginale nel guidare gli studenti nelle proprie scelte.</a:t>
            </a:r>
          </a:p>
          <a:p>
            <a:pPr marL="0" indent="0" algn="just">
              <a:lnSpc>
                <a:spcPct val="150000"/>
              </a:lnSpc>
              <a:buNone/>
            </a:pPr>
            <a:endParaRPr lang="it-IT" sz="2800" dirty="0">
              <a:latin typeface="Garamond" panose="02020404030301010803" pitchFamily="18" charset="0"/>
            </a:endParaRPr>
          </a:p>
          <a:p>
            <a:pPr marL="0" indent="0" algn="just">
              <a:lnSpc>
                <a:spcPct val="150000"/>
              </a:lnSpc>
              <a:buNone/>
            </a:pPr>
            <a:endParaRPr lang="it-IT" sz="2800" dirty="0">
              <a:latin typeface="Garamond" panose="02020404030301010803" pitchFamily="18" charset="0"/>
            </a:endParaRPr>
          </a:p>
        </p:txBody>
      </p:sp>
    </p:spTree>
    <p:extLst>
      <p:ext uri="{BB962C8B-B14F-4D97-AF65-F5344CB8AC3E}">
        <p14:creationId xmlns:p14="http://schemas.microsoft.com/office/powerpoint/2010/main" val="1501002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0" y="44624"/>
            <a:ext cx="9144000" cy="1143000"/>
          </a:xfrm>
        </p:spPr>
        <p:txBody>
          <a:bodyPr/>
          <a:lstStyle/>
          <a:p>
            <a:pPr marL="0" indent="0" algn="ctr">
              <a:buNone/>
            </a:pPr>
            <a:r>
              <a:rPr lang="it-IT" dirty="0">
                <a:latin typeface="Garamond" panose="02020404030301010803" pitchFamily="18" charset="0"/>
              </a:rPr>
              <a:t>Sezione: cosa so fare con le mani</a:t>
            </a:r>
          </a:p>
        </p:txBody>
      </p:sp>
      <p:sp>
        <p:nvSpPr>
          <p:cNvPr id="3" name="Segnaposto contenuto 2"/>
          <p:cNvSpPr>
            <a:spLocks noGrp="1"/>
          </p:cNvSpPr>
          <p:nvPr>
            <p:ph sz="quarter" idx="13"/>
          </p:nvPr>
        </p:nvSpPr>
        <p:spPr>
          <a:xfrm>
            <a:off x="467544" y="1178416"/>
            <a:ext cx="8208912" cy="3474720"/>
          </a:xfrm>
        </p:spPr>
        <p:txBody>
          <a:bodyPr>
            <a:normAutofit/>
          </a:bodyPr>
          <a:lstStyle/>
          <a:p>
            <a:pPr marL="0" indent="0" algn="just">
              <a:lnSpc>
                <a:spcPct val="150000"/>
              </a:lnSpc>
              <a:buNone/>
            </a:pPr>
            <a:r>
              <a:rPr lang="it-IT" sz="2800" dirty="0">
                <a:latin typeface="Garamond" panose="02020404030301010803" pitchFamily="18" charset="0"/>
              </a:rPr>
              <a:t>I due quesiti di questa sezione si pongono lo scopo di indagare sulla auto-percezione che gli alunni hanno di se stessi nei confronti delle attività pratiche e dei loro interessi.</a:t>
            </a:r>
          </a:p>
        </p:txBody>
      </p:sp>
    </p:spTree>
    <p:extLst>
      <p:ext uri="{BB962C8B-B14F-4D97-AF65-F5344CB8AC3E}">
        <p14:creationId xmlns:p14="http://schemas.microsoft.com/office/powerpoint/2010/main" val="365816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1143000"/>
          </a:xfrm>
        </p:spPr>
        <p:txBody>
          <a:bodyPr/>
          <a:lstStyle/>
          <a:p>
            <a:pPr marL="0" indent="0" algn="ctr">
              <a:buNone/>
            </a:pPr>
            <a:r>
              <a:rPr lang="it-IT" dirty="0">
                <a:latin typeface="Garamond" panose="02020404030301010803" pitchFamily="18" charset="0"/>
              </a:rPr>
              <a:t>Quesito: «Quando a casa si rompe qualcosa:»</a:t>
            </a:r>
          </a:p>
        </p:txBody>
      </p:sp>
      <p:graphicFrame>
        <p:nvGraphicFramePr>
          <p:cNvPr id="5" name="Tabella 4"/>
          <p:cNvGraphicFramePr>
            <a:graphicFrameLocks noGrp="1"/>
          </p:cNvGraphicFramePr>
          <p:nvPr>
            <p:extLst>
              <p:ext uri="{D42A27DB-BD31-4B8C-83A1-F6EECF244321}">
                <p14:modId xmlns:p14="http://schemas.microsoft.com/office/powerpoint/2010/main" val="753919794"/>
              </p:ext>
            </p:extLst>
          </p:nvPr>
        </p:nvGraphicFramePr>
        <p:xfrm>
          <a:off x="107504" y="3150991"/>
          <a:ext cx="3096344" cy="2078209"/>
        </p:xfrm>
        <a:graphic>
          <a:graphicData uri="http://schemas.openxmlformats.org/drawingml/2006/table">
            <a:tbl>
              <a:tblPr>
                <a:tableStyleId>{5C22544A-7EE6-4342-B048-85BDC9FD1C3A}</a:tableStyleId>
              </a:tblPr>
              <a:tblGrid>
                <a:gridCol w="2232248">
                  <a:extLst>
                    <a:ext uri="{9D8B030D-6E8A-4147-A177-3AD203B41FA5}">
                      <a16:colId xmlns:a16="http://schemas.microsoft.com/office/drawing/2014/main" val="20000"/>
                    </a:ext>
                  </a:extLst>
                </a:gridCol>
                <a:gridCol w="864096">
                  <a:extLst>
                    <a:ext uri="{9D8B030D-6E8A-4147-A177-3AD203B41FA5}">
                      <a16:colId xmlns:a16="http://schemas.microsoft.com/office/drawing/2014/main" val="20001"/>
                    </a:ext>
                  </a:extLst>
                </a:gridCol>
              </a:tblGrid>
              <a:tr h="576064">
                <a:tc>
                  <a:txBody>
                    <a:bodyPr/>
                    <a:lstStyle/>
                    <a:p>
                      <a:pPr algn="ctr" fontAlgn="b"/>
                      <a:r>
                        <a:rPr lang="it-IT" sz="1800" u="none" strike="noStrike" dirty="0">
                          <a:solidFill>
                            <a:schemeClr val="bg1"/>
                          </a:solidFill>
                          <a:effectLst/>
                          <a:latin typeface="Garamond" panose="02020404030301010803" pitchFamily="18" charset="0"/>
                        </a:rPr>
                        <a:t>Lascio fare agli altri</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u="none" strike="noStrike" dirty="0">
                          <a:solidFill>
                            <a:schemeClr val="bg1"/>
                          </a:solidFill>
                          <a:effectLst/>
                          <a:latin typeface="Garamond" panose="02020404030301010803" pitchFamily="18" charset="0"/>
                        </a:rPr>
                        <a:t>12,4%</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extLst>
                  <a:ext uri="{0D108BD9-81ED-4DB2-BD59-A6C34878D82A}">
                    <a16:rowId xmlns:a16="http://schemas.microsoft.com/office/drawing/2014/main" val="10000"/>
                  </a:ext>
                </a:extLst>
              </a:tr>
              <a:tr h="576064">
                <a:tc>
                  <a:txBody>
                    <a:bodyPr/>
                    <a:lstStyle/>
                    <a:p>
                      <a:pPr algn="ctr" fontAlgn="b"/>
                      <a:r>
                        <a:rPr lang="it-IT" sz="1800" u="none" strike="noStrike" dirty="0">
                          <a:solidFill>
                            <a:schemeClr val="bg1"/>
                          </a:solidFill>
                          <a:effectLst/>
                          <a:latin typeface="Garamond" panose="02020404030301010803" pitchFamily="18" charset="0"/>
                        </a:rPr>
                        <a:t>Osservo per imparare</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17,4%</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extLst>
                  <a:ext uri="{0D108BD9-81ED-4DB2-BD59-A6C34878D82A}">
                    <a16:rowId xmlns:a16="http://schemas.microsoft.com/office/drawing/2014/main" val="10001"/>
                  </a:ext>
                </a:extLst>
              </a:tr>
              <a:tr h="504056">
                <a:tc>
                  <a:txBody>
                    <a:bodyPr/>
                    <a:lstStyle/>
                    <a:p>
                      <a:pPr algn="ctr" fontAlgn="b"/>
                      <a:r>
                        <a:rPr lang="it-IT" sz="1800" u="none" strike="noStrike" dirty="0">
                          <a:solidFill>
                            <a:schemeClr val="bg1"/>
                          </a:solidFill>
                          <a:effectLst/>
                          <a:latin typeface="Garamond" panose="02020404030301010803" pitchFamily="18" charset="0"/>
                        </a:rPr>
                        <a:t>Mi ingegno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16,1%</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422025">
                <a:tc>
                  <a:txBody>
                    <a:bodyPr/>
                    <a:lstStyle/>
                    <a:p>
                      <a:pPr algn="ctr" fontAlgn="b"/>
                      <a:r>
                        <a:rPr lang="it-IT" sz="1800" u="none" strike="noStrike" dirty="0">
                          <a:solidFill>
                            <a:schemeClr val="bg1"/>
                          </a:solidFill>
                          <a:effectLst/>
                          <a:latin typeface="Garamond" panose="02020404030301010803" pitchFamily="18" charset="0"/>
                        </a:rPr>
                        <a:t>Collaboro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u="none" strike="noStrike" dirty="0">
                          <a:solidFill>
                            <a:schemeClr val="bg1"/>
                          </a:solidFill>
                          <a:effectLst/>
                          <a:latin typeface="Garamond" panose="02020404030301010803" pitchFamily="18" charset="0"/>
                        </a:rPr>
                        <a:t>54,1%</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extLst>
                  <a:ext uri="{0D108BD9-81ED-4DB2-BD59-A6C34878D82A}">
                    <a16:rowId xmlns:a16="http://schemas.microsoft.com/office/drawing/2014/main" val="10003"/>
                  </a:ext>
                </a:extLst>
              </a:tr>
            </a:tbl>
          </a:graphicData>
        </a:graphic>
      </p:graphicFrame>
      <p:graphicFrame>
        <p:nvGraphicFramePr>
          <p:cNvPr id="4" name="Grafico 3"/>
          <p:cNvGraphicFramePr>
            <a:graphicFrameLocks/>
          </p:cNvGraphicFramePr>
          <p:nvPr>
            <p:extLst>
              <p:ext uri="{D42A27DB-BD31-4B8C-83A1-F6EECF244321}">
                <p14:modId xmlns:p14="http://schemas.microsoft.com/office/powerpoint/2010/main" val="6510630"/>
              </p:ext>
            </p:extLst>
          </p:nvPr>
        </p:nvGraphicFramePr>
        <p:xfrm>
          <a:off x="2987824" y="1844824"/>
          <a:ext cx="6696744" cy="4392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6483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1143000"/>
          </a:xfrm>
        </p:spPr>
        <p:txBody>
          <a:bodyPr/>
          <a:lstStyle/>
          <a:p>
            <a:pPr marL="0" indent="0" algn="ctr">
              <a:buNone/>
            </a:pPr>
            <a:r>
              <a:rPr lang="it-IT" dirty="0">
                <a:latin typeface="Garamond" panose="02020404030301010803" pitchFamily="18" charset="0"/>
              </a:rPr>
              <a:t>Quesito: «Mi piace:»</a:t>
            </a:r>
          </a:p>
        </p:txBody>
      </p:sp>
      <p:graphicFrame>
        <p:nvGraphicFramePr>
          <p:cNvPr id="5" name="Tabella 4"/>
          <p:cNvGraphicFramePr>
            <a:graphicFrameLocks noGrp="1"/>
          </p:cNvGraphicFramePr>
          <p:nvPr>
            <p:extLst>
              <p:ext uri="{D42A27DB-BD31-4B8C-83A1-F6EECF244321}">
                <p14:modId xmlns:p14="http://schemas.microsoft.com/office/powerpoint/2010/main" val="2626114352"/>
              </p:ext>
            </p:extLst>
          </p:nvPr>
        </p:nvGraphicFramePr>
        <p:xfrm>
          <a:off x="107504" y="2780928"/>
          <a:ext cx="3096344" cy="2824240"/>
        </p:xfrm>
        <a:graphic>
          <a:graphicData uri="http://schemas.openxmlformats.org/drawingml/2006/table">
            <a:tbl>
              <a:tblPr>
                <a:tableStyleId>{5C22544A-7EE6-4342-B048-85BDC9FD1C3A}</a:tableStyleId>
              </a:tblPr>
              <a:tblGrid>
                <a:gridCol w="2322258">
                  <a:extLst>
                    <a:ext uri="{9D8B030D-6E8A-4147-A177-3AD203B41FA5}">
                      <a16:colId xmlns:a16="http://schemas.microsoft.com/office/drawing/2014/main" val="20000"/>
                    </a:ext>
                  </a:extLst>
                </a:gridCol>
                <a:gridCol w="774086">
                  <a:extLst>
                    <a:ext uri="{9D8B030D-6E8A-4147-A177-3AD203B41FA5}">
                      <a16:colId xmlns:a16="http://schemas.microsoft.com/office/drawing/2014/main" val="20001"/>
                    </a:ext>
                  </a:extLst>
                </a:gridCol>
              </a:tblGrid>
              <a:tr h="346020">
                <a:tc>
                  <a:txBody>
                    <a:bodyPr/>
                    <a:lstStyle/>
                    <a:p>
                      <a:pPr algn="ctr" fontAlgn="b"/>
                      <a:r>
                        <a:rPr lang="it-IT" sz="1800" u="none" strike="noStrike" dirty="0">
                          <a:solidFill>
                            <a:schemeClr val="bg1"/>
                          </a:solidFill>
                          <a:effectLst/>
                          <a:latin typeface="Garamond" panose="02020404030301010803" pitchFamily="18" charset="0"/>
                        </a:rPr>
                        <a:t>Dipingere</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1">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4,6%</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1">
                        <a:lumMod val="75000"/>
                      </a:schemeClr>
                    </a:solidFill>
                  </a:tcPr>
                </a:tc>
                <a:extLst>
                  <a:ext uri="{0D108BD9-81ED-4DB2-BD59-A6C34878D82A}">
                    <a16:rowId xmlns:a16="http://schemas.microsoft.com/office/drawing/2014/main" val="10000"/>
                  </a:ext>
                </a:extLst>
              </a:tr>
              <a:tr h="374060">
                <a:tc>
                  <a:txBody>
                    <a:bodyPr/>
                    <a:lstStyle/>
                    <a:p>
                      <a:pPr algn="ctr" fontAlgn="b"/>
                      <a:r>
                        <a:rPr lang="it-IT" sz="1800" u="none" strike="noStrike" dirty="0">
                          <a:solidFill>
                            <a:schemeClr val="bg1"/>
                          </a:solidFill>
                          <a:effectLst/>
                          <a:latin typeface="Garamond" panose="02020404030301010803" pitchFamily="18" charset="0"/>
                        </a:rPr>
                        <a:t>Disegnare e colorare</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18,3%</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Il modellismo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10,5%</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Suonare uno strumento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u="none" strike="noStrike" dirty="0">
                          <a:solidFill>
                            <a:schemeClr val="bg1"/>
                          </a:solidFill>
                          <a:effectLst/>
                          <a:latin typeface="Garamond" panose="02020404030301010803" pitchFamily="18" charset="0"/>
                        </a:rPr>
                        <a:t>13,7%</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extLst>
                  <a:ext uri="{0D108BD9-81ED-4DB2-BD59-A6C34878D82A}">
                    <a16:rowId xmlns:a16="http://schemas.microsoft.com/office/drawing/2014/main" val="10003"/>
                  </a:ext>
                </a:extLst>
              </a:tr>
              <a:tr h="346020">
                <a:tc>
                  <a:txBody>
                    <a:bodyPr/>
                    <a:lstStyle/>
                    <a:p>
                      <a:pPr algn="ctr" fontAlgn="b"/>
                      <a:r>
                        <a:rPr lang="it-IT" sz="1800" u="none" strike="noStrike" dirty="0">
                          <a:solidFill>
                            <a:schemeClr val="bg1"/>
                          </a:solidFill>
                          <a:effectLst/>
                          <a:latin typeface="Garamond" panose="02020404030301010803" pitchFamily="18" charset="0"/>
                        </a:rPr>
                        <a:t>Leggere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FFC000"/>
                    </a:solidFill>
                  </a:tcPr>
                </a:tc>
                <a:tc>
                  <a:txBody>
                    <a:bodyPr/>
                    <a:lstStyle/>
                    <a:p>
                      <a:pPr algn="ctr" fontAlgn="b"/>
                      <a:r>
                        <a:rPr lang="it-IT" sz="1800" u="none" strike="noStrike" dirty="0">
                          <a:solidFill>
                            <a:schemeClr val="bg1"/>
                          </a:solidFill>
                          <a:effectLst/>
                          <a:latin typeface="Garamond" panose="02020404030301010803" pitchFamily="18" charset="0"/>
                        </a:rPr>
                        <a:t>2,7%</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FFC000"/>
                    </a:solidFill>
                  </a:tcPr>
                </a:tc>
                <a:extLst>
                  <a:ext uri="{0D108BD9-81ED-4DB2-BD59-A6C34878D82A}">
                    <a16:rowId xmlns:a16="http://schemas.microsoft.com/office/drawing/2014/main" val="10004"/>
                  </a:ext>
                </a:extLst>
              </a:tr>
              <a:tr h="346020">
                <a:tc>
                  <a:txBody>
                    <a:bodyPr/>
                    <a:lstStyle/>
                    <a:p>
                      <a:pPr algn="ctr" fontAlgn="b"/>
                      <a:r>
                        <a:rPr lang="it-IT" sz="1800" u="none" strike="noStrike" dirty="0">
                          <a:solidFill>
                            <a:schemeClr val="bg1"/>
                          </a:solidFill>
                          <a:effectLst/>
                          <a:latin typeface="Garamond" panose="02020404030301010803" pitchFamily="18" charset="0"/>
                        </a:rPr>
                        <a:t>Sport</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6">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3,7%</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6">
                        <a:lumMod val="75000"/>
                      </a:schemeClr>
                    </a:solidFill>
                  </a:tcPr>
                </a:tc>
                <a:extLst>
                  <a:ext uri="{0D108BD9-81ED-4DB2-BD59-A6C34878D82A}">
                    <a16:rowId xmlns:a16="http://schemas.microsoft.com/office/drawing/2014/main" val="10005"/>
                  </a:ext>
                </a:extLst>
              </a:tr>
              <a:tr h="346020">
                <a:tc>
                  <a:txBody>
                    <a:bodyPr/>
                    <a:lstStyle/>
                    <a:p>
                      <a:pPr algn="ctr" fontAlgn="b"/>
                      <a:r>
                        <a:rPr lang="it-IT" sz="1800" b="0" i="0" u="none" strike="noStrike" dirty="0">
                          <a:solidFill>
                            <a:schemeClr val="bg1"/>
                          </a:solidFill>
                          <a:effectLst/>
                          <a:latin typeface="Garamond" panose="02020404030301010803" pitchFamily="18" charset="0"/>
                        </a:rPr>
                        <a:t>Cucinare</a:t>
                      </a:r>
                    </a:p>
                  </a:txBody>
                  <a:tcPr marL="9525" marR="9525" marT="9525" marB="0" anchor="ctr">
                    <a:solidFill>
                      <a:schemeClr val="accent1">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2,3</a:t>
                      </a:r>
                      <a:r>
                        <a:rPr lang="it-IT" sz="1800" b="0" i="0" u="none" strike="noStrike" baseline="0" dirty="0">
                          <a:solidFill>
                            <a:schemeClr val="bg1"/>
                          </a:solidFill>
                          <a:effectLst/>
                          <a:latin typeface="Garamond" panose="02020404030301010803" pitchFamily="18" charset="0"/>
                        </a:rPr>
                        <a:t>%</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6"/>
                  </a:ext>
                </a:extLst>
              </a:tr>
              <a:tr h="346020">
                <a:tc>
                  <a:txBody>
                    <a:bodyPr/>
                    <a:lstStyle/>
                    <a:p>
                      <a:pPr algn="ctr" fontAlgn="b"/>
                      <a:r>
                        <a:rPr lang="it-IT" sz="1800" u="none" strike="noStrike" dirty="0">
                          <a:solidFill>
                            <a:schemeClr val="tx1"/>
                          </a:solidFill>
                          <a:effectLst/>
                          <a:latin typeface="Garamond" panose="02020404030301010803" pitchFamily="18" charset="0"/>
                        </a:rPr>
                        <a:t>Altro</a:t>
                      </a:r>
                      <a:endParaRPr lang="it-IT" sz="1800" b="0" i="0" u="none" strike="noStrike" dirty="0">
                        <a:solidFill>
                          <a:schemeClr val="tx1"/>
                        </a:solidFill>
                        <a:effectLst/>
                        <a:latin typeface="Garamond" panose="02020404030301010803" pitchFamily="18" charset="0"/>
                      </a:endParaRPr>
                    </a:p>
                  </a:txBody>
                  <a:tcPr marL="9525" marR="9525" marT="9525" marB="0" anchor="ctr">
                    <a:solidFill>
                      <a:schemeClr val="accent4">
                        <a:lumMod val="60000"/>
                        <a:lumOff val="40000"/>
                      </a:schemeClr>
                    </a:solidFill>
                  </a:tcPr>
                </a:tc>
                <a:tc>
                  <a:txBody>
                    <a:bodyPr/>
                    <a:lstStyle/>
                    <a:p>
                      <a:pPr algn="ctr" fontAlgn="b"/>
                      <a:r>
                        <a:rPr lang="it-IT" sz="1800" u="none" strike="noStrike" dirty="0">
                          <a:solidFill>
                            <a:schemeClr val="tx1"/>
                          </a:solidFill>
                          <a:effectLst/>
                          <a:latin typeface="Garamond" panose="02020404030301010803" pitchFamily="18" charset="0"/>
                        </a:rPr>
                        <a:t>44,2%</a:t>
                      </a:r>
                      <a:endParaRPr lang="it-IT" sz="1800" b="0" i="0" u="none" strike="noStrike" dirty="0">
                        <a:solidFill>
                          <a:schemeClr val="tx1"/>
                        </a:solidFill>
                        <a:effectLst/>
                        <a:latin typeface="Garamond" panose="02020404030301010803" pitchFamily="18" charset="0"/>
                      </a:endParaRPr>
                    </a:p>
                  </a:txBody>
                  <a:tcPr marL="9525" marR="9525" marT="9525" marB="0" anchor="ctr">
                    <a:solidFill>
                      <a:schemeClr val="accent4">
                        <a:lumMod val="60000"/>
                        <a:lumOff val="40000"/>
                      </a:schemeClr>
                    </a:solidFill>
                  </a:tcPr>
                </a:tc>
                <a:extLst>
                  <a:ext uri="{0D108BD9-81ED-4DB2-BD59-A6C34878D82A}">
                    <a16:rowId xmlns:a16="http://schemas.microsoft.com/office/drawing/2014/main" val="10007"/>
                  </a:ext>
                </a:extLst>
              </a:tr>
            </a:tbl>
          </a:graphicData>
        </a:graphic>
      </p:graphicFrame>
      <p:graphicFrame>
        <p:nvGraphicFramePr>
          <p:cNvPr id="6" name="Grafico 5"/>
          <p:cNvGraphicFramePr>
            <a:graphicFrameLocks/>
          </p:cNvGraphicFramePr>
          <p:nvPr>
            <p:extLst>
              <p:ext uri="{D42A27DB-BD31-4B8C-83A1-F6EECF244321}">
                <p14:modId xmlns:p14="http://schemas.microsoft.com/office/powerpoint/2010/main" val="2828966736"/>
              </p:ext>
            </p:extLst>
          </p:nvPr>
        </p:nvGraphicFramePr>
        <p:xfrm>
          <a:off x="2627784" y="908720"/>
          <a:ext cx="7128792" cy="54726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6524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Osservazioni</a:t>
            </a:r>
          </a:p>
        </p:txBody>
      </p:sp>
      <p:sp>
        <p:nvSpPr>
          <p:cNvPr id="3" name="Segnaposto contenuto 2"/>
          <p:cNvSpPr>
            <a:spLocks noGrp="1"/>
          </p:cNvSpPr>
          <p:nvPr>
            <p:ph sz="quarter" idx="13"/>
          </p:nvPr>
        </p:nvSpPr>
        <p:spPr>
          <a:xfrm>
            <a:off x="1907704" y="1610464"/>
            <a:ext cx="6984776" cy="3474720"/>
          </a:xfrm>
        </p:spPr>
        <p:txBody>
          <a:bodyPr>
            <a:normAutofit/>
          </a:bodyPr>
          <a:lstStyle/>
          <a:p>
            <a:pPr marL="45720" indent="0" algn="just">
              <a:lnSpc>
                <a:spcPct val="150000"/>
              </a:lnSpc>
              <a:buNone/>
            </a:pPr>
            <a:r>
              <a:rPr lang="it-IT" sz="2800" dirty="0">
                <a:latin typeface="Garamond" panose="02020404030301010803" pitchFamily="18" charset="0"/>
              </a:rPr>
              <a:t>Le risposte al questionario rivelano che gli studenti dimostrano di avere interesse per le attività pratiche in generale ed in particolare di sentirsi realizzati nello svolgere svariate attività artistiche e sportive.</a:t>
            </a:r>
          </a:p>
          <a:p>
            <a:pPr marL="0" indent="0" algn="just">
              <a:lnSpc>
                <a:spcPct val="150000"/>
              </a:lnSpc>
              <a:buNone/>
            </a:pPr>
            <a:endParaRPr lang="it-IT" sz="2800" dirty="0">
              <a:latin typeface="Garamond" panose="02020404030301010803" pitchFamily="18" charset="0"/>
            </a:endParaRPr>
          </a:p>
        </p:txBody>
      </p:sp>
    </p:spTree>
    <p:extLst>
      <p:ext uri="{BB962C8B-B14F-4D97-AF65-F5344CB8AC3E}">
        <p14:creationId xmlns:p14="http://schemas.microsoft.com/office/powerpoint/2010/main" val="3298339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0" y="44624"/>
            <a:ext cx="9144000" cy="1143000"/>
          </a:xfrm>
        </p:spPr>
        <p:txBody>
          <a:bodyPr/>
          <a:lstStyle/>
          <a:p>
            <a:pPr marL="0" indent="0" algn="ctr">
              <a:buNone/>
            </a:pPr>
            <a:r>
              <a:rPr lang="it-IT" dirty="0">
                <a:latin typeface="Garamond" panose="02020404030301010803" pitchFamily="18" charset="0"/>
              </a:rPr>
              <a:t>Sezione: il mio rapporto con la scuola</a:t>
            </a:r>
          </a:p>
        </p:txBody>
      </p:sp>
      <p:sp>
        <p:nvSpPr>
          <p:cNvPr id="3" name="Segnaposto contenuto 2"/>
          <p:cNvSpPr>
            <a:spLocks noGrp="1"/>
          </p:cNvSpPr>
          <p:nvPr>
            <p:ph sz="quarter" idx="13"/>
          </p:nvPr>
        </p:nvSpPr>
        <p:spPr>
          <a:xfrm>
            <a:off x="1763688" y="1610464"/>
            <a:ext cx="6912768" cy="3474720"/>
          </a:xfrm>
        </p:spPr>
        <p:txBody>
          <a:bodyPr>
            <a:normAutofit fontScale="85000" lnSpcReduction="10000"/>
          </a:bodyPr>
          <a:lstStyle/>
          <a:p>
            <a:pPr marL="0" indent="0" algn="just">
              <a:lnSpc>
                <a:spcPct val="150000"/>
              </a:lnSpc>
              <a:buNone/>
            </a:pPr>
            <a:r>
              <a:rPr lang="it-IT" sz="2800" dirty="0">
                <a:latin typeface="Garamond" panose="02020404030301010803" pitchFamily="18" charset="0"/>
              </a:rPr>
              <a:t>Nei quesiti seguenti si esamina il rapporto che gli alunni hanno con le diverse discipline sia dal punto di vista del rendimento che dal punto di vista personale. Nei grafici seguenti sono prese in esame tutte le materie per il rendimento percepito e ogni singola materia per lo stato d’animo con cui gli alunni affrontano le discipline.</a:t>
            </a:r>
          </a:p>
        </p:txBody>
      </p:sp>
    </p:spTree>
    <p:extLst>
      <p:ext uri="{BB962C8B-B14F-4D97-AF65-F5344CB8AC3E}">
        <p14:creationId xmlns:p14="http://schemas.microsoft.com/office/powerpoint/2010/main" val="4282171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afico 4"/>
          <p:cNvGraphicFramePr>
            <a:graphicFrameLocks/>
          </p:cNvGraphicFramePr>
          <p:nvPr>
            <p:extLst>
              <p:ext uri="{D42A27DB-BD31-4B8C-83A1-F6EECF244321}">
                <p14:modId xmlns:p14="http://schemas.microsoft.com/office/powerpoint/2010/main" val="1084967938"/>
              </p:ext>
            </p:extLst>
          </p:nvPr>
        </p:nvGraphicFramePr>
        <p:xfrm>
          <a:off x="899592" y="1052736"/>
          <a:ext cx="8244408" cy="43924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ella 5"/>
          <p:cNvGraphicFramePr>
            <a:graphicFrameLocks noGrp="1"/>
          </p:cNvGraphicFramePr>
          <p:nvPr>
            <p:extLst>
              <p:ext uri="{D42A27DB-BD31-4B8C-83A1-F6EECF244321}">
                <p14:modId xmlns:p14="http://schemas.microsoft.com/office/powerpoint/2010/main" val="951343603"/>
              </p:ext>
            </p:extLst>
          </p:nvPr>
        </p:nvGraphicFramePr>
        <p:xfrm>
          <a:off x="827583" y="5445224"/>
          <a:ext cx="7560844" cy="1296144"/>
        </p:xfrm>
        <a:graphic>
          <a:graphicData uri="http://schemas.openxmlformats.org/drawingml/2006/table">
            <a:tbl>
              <a:tblPr>
                <a:tableStyleId>{5C22544A-7EE6-4342-B048-85BDC9FD1C3A}</a:tableStyleId>
              </a:tblPr>
              <a:tblGrid>
                <a:gridCol w="875465">
                  <a:extLst>
                    <a:ext uri="{9D8B030D-6E8A-4147-A177-3AD203B41FA5}">
                      <a16:colId xmlns:a16="http://schemas.microsoft.com/office/drawing/2014/main" val="20000"/>
                    </a:ext>
                  </a:extLst>
                </a:gridCol>
                <a:gridCol w="557114">
                  <a:extLst>
                    <a:ext uri="{9D8B030D-6E8A-4147-A177-3AD203B41FA5}">
                      <a16:colId xmlns:a16="http://schemas.microsoft.com/office/drawing/2014/main" val="20001"/>
                    </a:ext>
                  </a:extLst>
                </a:gridCol>
                <a:gridCol w="636703">
                  <a:extLst>
                    <a:ext uri="{9D8B030D-6E8A-4147-A177-3AD203B41FA5}">
                      <a16:colId xmlns:a16="http://schemas.microsoft.com/office/drawing/2014/main" val="20002"/>
                    </a:ext>
                  </a:extLst>
                </a:gridCol>
                <a:gridCol w="636703">
                  <a:extLst>
                    <a:ext uri="{9D8B030D-6E8A-4147-A177-3AD203B41FA5}">
                      <a16:colId xmlns:a16="http://schemas.microsoft.com/office/drawing/2014/main" val="20003"/>
                    </a:ext>
                  </a:extLst>
                </a:gridCol>
                <a:gridCol w="477528">
                  <a:extLst>
                    <a:ext uri="{9D8B030D-6E8A-4147-A177-3AD203B41FA5}">
                      <a16:colId xmlns:a16="http://schemas.microsoft.com/office/drawing/2014/main" val="20004"/>
                    </a:ext>
                  </a:extLst>
                </a:gridCol>
                <a:gridCol w="716291">
                  <a:extLst>
                    <a:ext uri="{9D8B030D-6E8A-4147-A177-3AD203B41FA5}">
                      <a16:colId xmlns:a16="http://schemas.microsoft.com/office/drawing/2014/main" val="20005"/>
                    </a:ext>
                  </a:extLst>
                </a:gridCol>
                <a:gridCol w="577011">
                  <a:extLst>
                    <a:ext uri="{9D8B030D-6E8A-4147-A177-3AD203B41FA5}">
                      <a16:colId xmlns:a16="http://schemas.microsoft.com/office/drawing/2014/main" val="20006"/>
                    </a:ext>
                  </a:extLst>
                </a:gridCol>
                <a:gridCol w="596908">
                  <a:extLst>
                    <a:ext uri="{9D8B030D-6E8A-4147-A177-3AD203B41FA5}">
                      <a16:colId xmlns:a16="http://schemas.microsoft.com/office/drawing/2014/main" val="20007"/>
                    </a:ext>
                  </a:extLst>
                </a:gridCol>
                <a:gridCol w="596908">
                  <a:extLst>
                    <a:ext uri="{9D8B030D-6E8A-4147-A177-3AD203B41FA5}">
                      <a16:colId xmlns:a16="http://schemas.microsoft.com/office/drawing/2014/main" val="20008"/>
                    </a:ext>
                  </a:extLst>
                </a:gridCol>
                <a:gridCol w="616806">
                  <a:extLst>
                    <a:ext uri="{9D8B030D-6E8A-4147-A177-3AD203B41FA5}">
                      <a16:colId xmlns:a16="http://schemas.microsoft.com/office/drawing/2014/main" val="20009"/>
                    </a:ext>
                  </a:extLst>
                </a:gridCol>
                <a:gridCol w="636703">
                  <a:extLst>
                    <a:ext uri="{9D8B030D-6E8A-4147-A177-3AD203B41FA5}">
                      <a16:colId xmlns:a16="http://schemas.microsoft.com/office/drawing/2014/main" val="20010"/>
                    </a:ext>
                  </a:extLst>
                </a:gridCol>
                <a:gridCol w="636704">
                  <a:extLst>
                    <a:ext uri="{9D8B030D-6E8A-4147-A177-3AD203B41FA5}">
                      <a16:colId xmlns:a16="http://schemas.microsoft.com/office/drawing/2014/main" val="20011"/>
                    </a:ext>
                  </a:extLst>
                </a:gridCol>
              </a:tblGrid>
              <a:tr h="1296144">
                <a:tc>
                  <a:txBody>
                    <a:bodyPr/>
                    <a:lstStyle/>
                    <a:p>
                      <a:pPr algn="l" fontAlgn="b"/>
                      <a:r>
                        <a:rPr lang="it-IT" sz="1800" b="1" i="1" u="sng" strike="noStrike" dirty="0">
                          <a:solidFill>
                            <a:schemeClr val="tx1"/>
                          </a:solidFill>
                          <a:effectLst/>
                          <a:latin typeface="Garamond" panose="02020404030301010803" pitchFamily="18" charset="0"/>
                        </a:rPr>
                        <a:t>Religione</a:t>
                      </a: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Musica</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it-IT" sz="1800" b="1" i="1" u="sng" strike="noStrike" dirty="0">
                          <a:solidFill>
                            <a:schemeClr val="tx1"/>
                          </a:solidFill>
                          <a:effectLst/>
                          <a:latin typeface="Garamond" panose="02020404030301010803" pitchFamily="18" charset="0"/>
                        </a:rPr>
                        <a:t>Francese</a:t>
                      </a: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Arte</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Ed. fisica</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it-IT" sz="1800" b="1" i="1" u="sng" strike="noStrike" dirty="0">
                          <a:solidFill>
                            <a:schemeClr val="tx1"/>
                          </a:solidFill>
                          <a:effectLst/>
                          <a:latin typeface="Garamond" panose="02020404030301010803" pitchFamily="18" charset="0"/>
                        </a:rPr>
                        <a:t>Tecnologia</a:t>
                      </a: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Geografia</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Storia </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Scienze</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Italiano</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it-IT" sz="1800" b="1" i="1" u="sng" strike="noStrike" dirty="0">
                          <a:solidFill>
                            <a:schemeClr val="tx1"/>
                          </a:solidFill>
                          <a:effectLst/>
                          <a:latin typeface="Garamond" panose="02020404030301010803" pitchFamily="18" charset="0"/>
                        </a:rPr>
                        <a:t>Matematica</a:t>
                      </a:r>
                    </a:p>
                    <a:p>
                      <a:pPr algn="l" fontAlgn="b"/>
                      <a:endParaRPr lang="it-IT" sz="1800" b="1" i="1" u="sng" strike="noStrike" dirty="0">
                        <a:solidFill>
                          <a:schemeClr val="tx1"/>
                        </a:solidFill>
                        <a:effectLst/>
                        <a:latin typeface="Garamond" panose="02020404030301010803" pitchFamily="18" charset="0"/>
                      </a:endParaRP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b"/>
                      <a:r>
                        <a:rPr lang="it-IT" sz="1800" b="1" i="1" u="sng" strike="noStrike" dirty="0">
                          <a:solidFill>
                            <a:schemeClr val="tx1"/>
                          </a:solidFill>
                          <a:effectLst/>
                          <a:latin typeface="Garamond" panose="02020404030301010803" pitchFamily="18" charset="0"/>
                        </a:rPr>
                        <a:t>Inglese</a:t>
                      </a:r>
                    </a:p>
                  </a:txBody>
                  <a:tcPr marL="9525" marR="9525" marT="9525" marB="0" vert="vert">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7" name="Titolo 1"/>
          <p:cNvSpPr>
            <a:spLocks noGrp="1"/>
          </p:cNvSpPr>
          <p:nvPr>
            <p:ph type="title"/>
          </p:nvPr>
        </p:nvSpPr>
        <p:spPr>
          <a:xfrm>
            <a:off x="0" y="-27384"/>
            <a:ext cx="9144000" cy="1143000"/>
          </a:xfrm>
        </p:spPr>
        <p:txBody>
          <a:bodyPr>
            <a:normAutofit fontScale="90000"/>
          </a:bodyPr>
          <a:lstStyle/>
          <a:p>
            <a:pPr marL="0" indent="0" algn="ctr">
              <a:buNone/>
            </a:pPr>
            <a:r>
              <a:rPr lang="it-IT" dirty="0">
                <a:latin typeface="Garamond" panose="02020404030301010803" pitchFamily="18" charset="0"/>
              </a:rPr>
              <a:t>Quesito: «</a:t>
            </a:r>
            <a:r>
              <a:rPr lang="it-IT" sz="4800" dirty="0">
                <a:latin typeface="Garamond" panose="02020404030301010803" pitchFamily="18" charset="0"/>
              </a:rPr>
              <a:t>Queste sono le discipline in cui riesco meglio</a:t>
            </a:r>
            <a:r>
              <a:rPr lang="it-IT" dirty="0">
                <a:latin typeface="Garamond" panose="02020404030301010803" pitchFamily="18" charset="0"/>
              </a:rPr>
              <a:t>:»</a:t>
            </a:r>
          </a:p>
        </p:txBody>
      </p:sp>
    </p:spTree>
    <p:extLst>
      <p:ext uri="{BB962C8B-B14F-4D97-AF65-F5344CB8AC3E}">
        <p14:creationId xmlns:p14="http://schemas.microsoft.com/office/powerpoint/2010/main" val="870454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70" y="-10111"/>
            <a:ext cx="9179870" cy="1143000"/>
          </a:xfrm>
        </p:spPr>
        <p:txBody>
          <a:bodyPr>
            <a:normAutofit/>
          </a:bodyPr>
          <a:lstStyle/>
          <a:p>
            <a:pPr marL="0" indent="0" algn="ctr">
              <a:buNone/>
            </a:pPr>
            <a:r>
              <a:rPr lang="it-IT" sz="4400" dirty="0">
                <a:latin typeface="Garamond" panose="02020404030301010803" pitchFamily="18" charset="0"/>
              </a:rPr>
              <a:t>Quesito: «In Italiano mi sento:»</a:t>
            </a:r>
            <a:endParaRPr lang="it-IT" dirty="0">
              <a:latin typeface="Garamond" panose="02020404030301010803"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307613949"/>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23,28%</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u="none" strike="noStrike" dirty="0">
                          <a:solidFill>
                            <a:schemeClr val="bg1"/>
                          </a:solidFill>
                          <a:effectLst/>
                          <a:latin typeface="Garamond" panose="02020404030301010803" pitchFamily="18" charset="0"/>
                        </a:rPr>
                        <a:t>19,83%</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41,81%</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u="none" strike="noStrike" dirty="0">
                          <a:solidFill>
                            <a:schemeClr val="bg1"/>
                          </a:solidFill>
                          <a:effectLst/>
                          <a:latin typeface="Garamond" panose="02020404030301010803" pitchFamily="18" charset="0"/>
                        </a:rPr>
                        <a:t>6,03%</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u="none" strike="noStrike" dirty="0">
                          <a:solidFill>
                            <a:schemeClr val="bg1"/>
                          </a:solidFill>
                          <a:effectLst/>
                          <a:latin typeface="Garamond" panose="02020404030301010803" pitchFamily="18" charset="0"/>
                        </a:rPr>
                        <a:t>9,05%</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6" name="Grafico 5"/>
          <p:cNvGraphicFramePr>
            <a:graphicFrameLocks/>
          </p:cNvGraphicFramePr>
          <p:nvPr>
            <p:extLst>
              <p:ext uri="{D42A27DB-BD31-4B8C-83A1-F6EECF244321}">
                <p14:modId xmlns:p14="http://schemas.microsoft.com/office/powerpoint/2010/main" val="4277814128"/>
              </p:ext>
            </p:extLst>
          </p:nvPr>
        </p:nvGraphicFramePr>
        <p:xfrm>
          <a:off x="2987824" y="980728"/>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7094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111"/>
            <a:ext cx="9144000" cy="1143000"/>
          </a:xfrm>
        </p:spPr>
        <p:txBody>
          <a:bodyPr>
            <a:normAutofit/>
          </a:bodyPr>
          <a:lstStyle/>
          <a:p>
            <a:pPr marL="0" indent="0" algn="ctr">
              <a:buNone/>
            </a:pPr>
            <a:r>
              <a:rPr lang="it-IT" sz="4800" dirty="0">
                <a:latin typeface="Garamond" panose="02020404030301010803" pitchFamily="18" charset="0"/>
              </a:rPr>
              <a:t>Quesito: «In Storia mi sento:»</a:t>
            </a:r>
            <a:endParaRPr lang="it-IT" dirty="0">
              <a:latin typeface="Garamond" panose="02020404030301010803" pitchFamily="18"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277343301"/>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18,42%</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15,79%</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34,65%</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6,58%</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24,56%</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8" name="Grafico 7"/>
          <p:cNvGraphicFramePr>
            <a:graphicFrameLocks/>
          </p:cNvGraphicFramePr>
          <p:nvPr>
            <p:extLst>
              <p:ext uri="{D42A27DB-BD31-4B8C-83A1-F6EECF244321}">
                <p14:modId xmlns:p14="http://schemas.microsoft.com/office/powerpoint/2010/main" val="3586306558"/>
              </p:ext>
            </p:extLst>
          </p:nvPr>
        </p:nvGraphicFramePr>
        <p:xfrm>
          <a:off x="2987824" y="1052736"/>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969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marL="0" indent="0">
              <a:buNone/>
            </a:pPr>
            <a:r>
              <a:rPr lang="it-IT" dirty="0">
                <a:latin typeface="Garamond" panose="02020404030301010803" pitchFamily="18" charset="0"/>
              </a:rPr>
              <a:t>Introduzione</a:t>
            </a:r>
          </a:p>
        </p:txBody>
      </p:sp>
      <p:sp>
        <p:nvSpPr>
          <p:cNvPr id="3" name="Segnaposto contenuto 2"/>
          <p:cNvSpPr>
            <a:spLocks noGrp="1"/>
          </p:cNvSpPr>
          <p:nvPr>
            <p:ph sz="quarter" idx="13"/>
          </p:nvPr>
        </p:nvSpPr>
        <p:spPr>
          <a:xfrm>
            <a:off x="1763688" y="1905000"/>
            <a:ext cx="7058744" cy="3126512"/>
          </a:xfrm>
        </p:spPr>
        <p:txBody>
          <a:bodyPr>
            <a:normAutofit/>
          </a:bodyPr>
          <a:lstStyle/>
          <a:p>
            <a:pPr marL="45720" indent="0" algn="just">
              <a:lnSpc>
                <a:spcPct val="150000"/>
              </a:lnSpc>
              <a:buNone/>
            </a:pPr>
            <a:r>
              <a:rPr lang="it-IT" dirty="0">
                <a:latin typeface="Garamond" panose="02020404030301010803" pitchFamily="18" charset="0"/>
              </a:rPr>
              <a:t>Il questionario esaminato in questa presentazione è stato proposto agli studenti di terza della Scuola Secondaria di I grado «Paolo e Rita Borsellino» (Sede – Succursale e Sezione Associata). Su una popolazione totale di 234 alunni hanno risposto al questionario 219 studenti (il 93% della popolazione coinvolta) fornendo un campione statistico significativo.</a:t>
            </a:r>
          </a:p>
        </p:txBody>
      </p:sp>
    </p:spTree>
    <p:extLst>
      <p:ext uri="{BB962C8B-B14F-4D97-AF65-F5344CB8AC3E}">
        <p14:creationId xmlns:p14="http://schemas.microsoft.com/office/powerpoint/2010/main" val="3501134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a:bodyPr>
          <a:lstStyle/>
          <a:p>
            <a:pPr marL="0" indent="0" algn="ctr">
              <a:buNone/>
            </a:pPr>
            <a:r>
              <a:rPr lang="it-IT" sz="4800" dirty="0">
                <a:latin typeface="Garamond" panose="02020404030301010803" pitchFamily="18" charset="0"/>
              </a:rPr>
              <a:t>Quesito: «In Geografia mi sento:»</a:t>
            </a:r>
            <a:endParaRPr lang="it-IT" dirty="0">
              <a:latin typeface="Garamond" panose="02020404030301010803" pitchFamily="18" charset="0"/>
            </a:endParaRPr>
          </a:p>
        </p:txBody>
      </p:sp>
      <p:graphicFrame>
        <p:nvGraphicFramePr>
          <p:cNvPr id="7" name="Tabella 6"/>
          <p:cNvGraphicFramePr>
            <a:graphicFrameLocks noGrp="1"/>
          </p:cNvGraphicFramePr>
          <p:nvPr>
            <p:extLst>
              <p:ext uri="{D42A27DB-BD31-4B8C-83A1-F6EECF244321}">
                <p14:modId xmlns:p14="http://schemas.microsoft.com/office/powerpoint/2010/main" val="1615882868"/>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14,54%</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23,79%</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37,00%</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3,52%</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21,15%</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5" name="Grafico 4"/>
          <p:cNvGraphicFramePr>
            <a:graphicFrameLocks/>
          </p:cNvGraphicFramePr>
          <p:nvPr>
            <p:extLst>
              <p:ext uri="{D42A27DB-BD31-4B8C-83A1-F6EECF244321}">
                <p14:modId xmlns:p14="http://schemas.microsoft.com/office/powerpoint/2010/main" val="15794516"/>
              </p:ext>
            </p:extLst>
          </p:nvPr>
        </p:nvGraphicFramePr>
        <p:xfrm>
          <a:off x="2843808" y="1124744"/>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5360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453" y="0"/>
            <a:ext cx="9162453" cy="1143000"/>
          </a:xfrm>
        </p:spPr>
        <p:txBody>
          <a:bodyPr>
            <a:normAutofit/>
          </a:bodyPr>
          <a:lstStyle/>
          <a:p>
            <a:pPr marL="0" indent="0" algn="ctr">
              <a:buNone/>
            </a:pPr>
            <a:r>
              <a:rPr lang="it-IT" sz="4800" dirty="0">
                <a:latin typeface="Garamond" panose="02020404030301010803" pitchFamily="18" charset="0"/>
              </a:rPr>
              <a:t>Quesito: «In Inglese mi sento:»</a:t>
            </a:r>
            <a:endParaRPr lang="it-IT" dirty="0">
              <a:latin typeface="Garamond" panose="02020404030301010803" pitchFamily="18"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1307827856"/>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29,29%</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13,81%</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31,38%</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10,04%</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14,48%</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198295398"/>
              </p:ext>
            </p:extLst>
          </p:nvPr>
        </p:nvGraphicFramePr>
        <p:xfrm>
          <a:off x="2915816" y="1124744"/>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1592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a:bodyPr>
          <a:lstStyle/>
          <a:p>
            <a:pPr marL="0" indent="0" algn="ctr">
              <a:buNone/>
            </a:pPr>
            <a:r>
              <a:rPr lang="it-IT" sz="4800" dirty="0">
                <a:latin typeface="Garamond" panose="02020404030301010803" pitchFamily="18" charset="0"/>
              </a:rPr>
              <a:t>Quesito: «In Francese mi sento:»</a:t>
            </a:r>
            <a:endParaRPr lang="it-IT" dirty="0">
              <a:latin typeface="Garamond" panose="02020404030301010803"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1749027045"/>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14,35%</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33,04%</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26,09%</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15,22%</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11,30%</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2728056926"/>
              </p:ext>
            </p:extLst>
          </p:nvPr>
        </p:nvGraphicFramePr>
        <p:xfrm>
          <a:off x="2915816" y="1052736"/>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4185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a:bodyPr>
          <a:lstStyle/>
          <a:p>
            <a:pPr marL="0" indent="0" algn="ctr">
              <a:buNone/>
            </a:pPr>
            <a:r>
              <a:rPr lang="it-IT" sz="4800" dirty="0">
                <a:latin typeface="Garamond" panose="02020404030301010803" pitchFamily="18" charset="0"/>
              </a:rPr>
              <a:t>Quesito: «In Matematica mi sento:»</a:t>
            </a:r>
            <a:endParaRPr lang="it-IT" dirty="0">
              <a:latin typeface="Garamond" panose="02020404030301010803" pitchFamily="18"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1736887487"/>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22,88%</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19,92%</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25,00%</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21,19%</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11,02%</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8" name="Grafico 7"/>
          <p:cNvGraphicFramePr>
            <a:graphicFrameLocks/>
          </p:cNvGraphicFramePr>
          <p:nvPr>
            <p:extLst>
              <p:ext uri="{D42A27DB-BD31-4B8C-83A1-F6EECF244321}">
                <p14:modId xmlns:p14="http://schemas.microsoft.com/office/powerpoint/2010/main" val="234277924"/>
              </p:ext>
            </p:extLst>
          </p:nvPr>
        </p:nvGraphicFramePr>
        <p:xfrm>
          <a:off x="2987824" y="1124744"/>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3568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a:bodyPr>
          <a:lstStyle/>
          <a:p>
            <a:pPr marL="0" indent="0" algn="ctr">
              <a:buNone/>
            </a:pPr>
            <a:r>
              <a:rPr lang="it-IT" sz="4800" dirty="0">
                <a:latin typeface="Garamond" panose="02020404030301010803" pitchFamily="18" charset="0"/>
              </a:rPr>
              <a:t>Quesito: «In Scienze mi sento:»</a:t>
            </a:r>
            <a:endParaRPr lang="it-IT" dirty="0">
              <a:latin typeface="Garamond" panose="02020404030301010803"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3503510381"/>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20,25%</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12,40%</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27,27%</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9,09%</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30,99%</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1956660027"/>
              </p:ext>
            </p:extLst>
          </p:nvPr>
        </p:nvGraphicFramePr>
        <p:xfrm>
          <a:off x="2915816" y="1052736"/>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3515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70" y="0"/>
            <a:ext cx="9179870" cy="1143000"/>
          </a:xfrm>
        </p:spPr>
        <p:txBody>
          <a:bodyPr>
            <a:normAutofit/>
          </a:bodyPr>
          <a:lstStyle/>
          <a:p>
            <a:pPr marL="0" indent="0" algn="ctr">
              <a:buNone/>
            </a:pPr>
            <a:r>
              <a:rPr lang="it-IT" sz="4800" dirty="0">
                <a:latin typeface="Garamond" panose="02020404030301010803" pitchFamily="18" charset="0"/>
              </a:rPr>
              <a:t>Quesito: «In Musica mi sento:»</a:t>
            </a:r>
            <a:endParaRPr lang="it-IT" dirty="0">
              <a:latin typeface="Garamond" panose="02020404030301010803" pitchFamily="18"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3785824201"/>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22,84%</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24,57%</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29,74%</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6,90%</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15,95%</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4044570124"/>
              </p:ext>
            </p:extLst>
          </p:nvPr>
        </p:nvGraphicFramePr>
        <p:xfrm>
          <a:off x="2915816" y="1052736"/>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5603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870" y="0"/>
            <a:ext cx="9179870" cy="1143000"/>
          </a:xfrm>
        </p:spPr>
        <p:txBody>
          <a:bodyPr>
            <a:normAutofit/>
          </a:bodyPr>
          <a:lstStyle/>
          <a:p>
            <a:pPr marL="0" indent="0" algn="ctr">
              <a:buNone/>
            </a:pPr>
            <a:r>
              <a:rPr lang="it-IT" sz="4800" dirty="0">
                <a:latin typeface="Garamond" panose="02020404030301010803" pitchFamily="18" charset="0"/>
              </a:rPr>
              <a:t>Quesito: «In Tecnologia mi sento:»</a:t>
            </a:r>
            <a:endParaRPr lang="it-IT" dirty="0">
              <a:latin typeface="Garamond" panose="02020404030301010803"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3772580682"/>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17,83%</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33,04%</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28,26%</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10,00%</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10,87%</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1302320763"/>
              </p:ext>
            </p:extLst>
          </p:nvPr>
        </p:nvGraphicFramePr>
        <p:xfrm>
          <a:off x="2915816" y="908720"/>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6615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a:bodyPr>
          <a:lstStyle/>
          <a:p>
            <a:pPr marL="0" indent="0" algn="ctr">
              <a:buNone/>
            </a:pPr>
            <a:r>
              <a:rPr lang="it-IT" sz="4800" dirty="0">
                <a:latin typeface="Garamond" panose="02020404030301010803" pitchFamily="18" charset="0"/>
              </a:rPr>
              <a:t>Quesito: «In Arte mi sento:»</a:t>
            </a:r>
            <a:endParaRPr lang="it-IT" dirty="0">
              <a:latin typeface="Garamond" panose="02020404030301010803" pitchFamily="18"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1359077742"/>
              </p:ext>
            </p:extLst>
          </p:nvPr>
        </p:nvGraphicFramePr>
        <p:xfrm>
          <a:off x="179512" y="2780928"/>
          <a:ext cx="2736304" cy="1944216"/>
        </p:xfrm>
        <a:graphic>
          <a:graphicData uri="http://schemas.openxmlformats.org/drawingml/2006/table">
            <a:tbl>
              <a:tblPr>
                <a:tableStyleId>{5C22544A-7EE6-4342-B048-85BDC9FD1C3A}</a:tableStyleId>
              </a:tblPr>
              <a:tblGrid>
                <a:gridCol w="1297946">
                  <a:extLst>
                    <a:ext uri="{9D8B030D-6E8A-4147-A177-3AD203B41FA5}">
                      <a16:colId xmlns:a16="http://schemas.microsoft.com/office/drawing/2014/main" val="20000"/>
                    </a:ext>
                  </a:extLst>
                </a:gridCol>
                <a:gridCol w="1438358">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19,73%</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36,32%</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24,22%</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5,83%</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13,90%</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1510847200"/>
              </p:ext>
            </p:extLst>
          </p:nvPr>
        </p:nvGraphicFramePr>
        <p:xfrm>
          <a:off x="2915816" y="1052736"/>
          <a:ext cx="5976000" cy="5551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2998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fontScale="90000"/>
          </a:bodyPr>
          <a:lstStyle/>
          <a:p>
            <a:pPr marL="0" indent="0" algn="ctr">
              <a:buNone/>
            </a:pPr>
            <a:r>
              <a:rPr lang="it-IT" sz="4800" dirty="0">
                <a:latin typeface="Garamond" panose="02020404030301010803" pitchFamily="18" charset="0"/>
              </a:rPr>
              <a:t>Quesito: «In Educazione Fisica mi sento:»</a:t>
            </a:r>
            <a:endParaRPr lang="it-IT" dirty="0">
              <a:latin typeface="Garamond" panose="02020404030301010803"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572129448"/>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42,73%</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13,66%</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32,60%</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3,96%</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7,05%</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1394044273"/>
              </p:ext>
            </p:extLst>
          </p:nvPr>
        </p:nvGraphicFramePr>
        <p:xfrm>
          <a:off x="2915816" y="1270800"/>
          <a:ext cx="5976000" cy="558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70365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a:bodyPr>
          <a:lstStyle/>
          <a:p>
            <a:pPr marL="0" indent="0" algn="ctr">
              <a:buNone/>
            </a:pPr>
            <a:r>
              <a:rPr lang="it-IT" sz="4800" dirty="0">
                <a:latin typeface="Garamond" panose="02020404030301010803" pitchFamily="18" charset="0"/>
              </a:rPr>
              <a:t>Quesito: «In Religione mi sento:»</a:t>
            </a:r>
            <a:endParaRPr lang="it-IT" dirty="0">
              <a:latin typeface="Garamond" panose="02020404030301010803" pitchFamily="18"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1947195110"/>
              </p:ext>
            </p:extLst>
          </p:nvPr>
        </p:nvGraphicFramePr>
        <p:xfrm>
          <a:off x="251520" y="2780928"/>
          <a:ext cx="2664296" cy="1944216"/>
        </p:xfrm>
        <a:graphic>
          <a:graphicData uri="http://schemas.openxmlformats.org/drawingml/2006/table">
            <a:tbl>
              <a:tblPr>
                <a:tableStyleId>{5C22544A-7EE6-4342-B048-85BDC9FD1C3A}</a:tableStyleId>
              </a:tblPr>
              <a:tblGrid>
                <a:gridCol w="1301641">
                  <a:extLst>
                    <a:ext uri="{9D8B030D-6E8A-4147-A177-3AD203B41FA5}">
                      <a16:colId xmlns:a16="http://schemas.microsoft.com/office/drawing/2014/main" val="20000"/>
                    </a:ext>
                  </a:extLst>
                </a:gridCol>
                <a:gridCol w="1362655">
                  <a:extLst>
                    <a:ext uri="{9D8B030D-6E8A-4147-A177-3AD203B41FA5}">
                      <a16:colId xmlns:a16="http://schemas.microsoft.com/office/drawing/2014/main" val="20001"/>
                    </a:ext>
                  </a:extLst>
                </a:gridCol>
              </a:tblGrid>
              <a:tr h="478603">
                <a:tc>
                  <a:txBody>
                    <a:bodyPr/>
                    <a:lstStyle/>
                    <a:p>
                      <a:pPr algn="ctr" fontAlgn="b"/>
                      <a:r>
                        <a:rPr lang="it-IT" sz="1800" u="none" strike="noStrike" dirty="0">
                          <a:solidFill>
                            <a:schemeClr val="bg1"/>
                          </a:solidFill>
                          <a:effectLst/>
                          <a:latin typeface="Garamond" panose="02020404030301010803" pitchFamily="18" charset="0"/>
                        </a:rPr>
                        <a:t>Realizzato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b="0" i="0" u="none" strike="noStrike" dirty="0">
                          <a:solidFill>
                            <a:schemeClr val="bg1"/>
                          </a:solidFill>
                          <a:effectLst/>
                          <a:latin typeface="Garamond" panose="02020404030301010803" pitchFamily="18" charset="0"/>
                        </a:rPr>
                        <a:t>15,74%</a:t>
                      </a:r>
                    </a:p>
                  </a:txBody>
                  <a:tcPr marL="9525" marR="9525" marT="9525" marB="0" anchor="ctr">
                    <a:solidFill>
                      <a:srgbClr val="0070C0"/>
                    </a:solidFill>
                  </a:tcPr>
                </a:tc>
                <a:extLst>
                  <a:ext uri="{0D108BD9-81ED-4DB2-BD59-A6C34878D82A}">
                    <a16:rowId xmlns:a16="http://schemas.microsoft.com/office/drawing/2014/main" val="10000"/>
                  </a:ext>
                </a:extLst>
              </a:tr>
              <a:tr h="385493">
                <a:tc>
                  <a:txBody>
                    <a:bodyPr/>
                    <a:lstStyle/>
                    <a:p>
                      <a:pPr algn="ctr" fontAlgn="b"/>
                      <a:r>
                        <a:rPr lang="it-IT" sz="1800" u="none" strike="noStrike" dirty="0">
                          <a:solidFill>
                            <a:schemeClr val="bg1"/>
                          </a:solidFill>
                          <a:effectLst/>
                          <a:latin typeface="Garamond" panose="02020404030301010803" pitchFamily="18" charset="0"/>
                        </a:rPr>
                        <a:t>Indifferente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ctr" fontAlgn="b"/>
                      <a:r>
                        <a:rPr lang="it-IT" sz="1800" b="0" i="0" u="none" strike="noStrike" dirty="0">
                          <a:solidFill>
                            <a:schemeClr val="bg1"/>
                          </a:solidFill>
                          <a:effectLst/>
                          <a:latin typeface="Garamond" panose="02020404030301010803" pitchFamily="18" charset="0"/>
                        </a:rPr>
                        <a:t>47,69%</a:t>
                      </a:r>
                    </a:p>
                  </a:txBody>
                  <a:tcPr marL="9525" marR="9525" marT="9525" marB="0" anchor="ctr">
                    <a:solidFill>
                      <a:srgbClr val="C00000"/>
                    </a:solidFill>
                  </a:tcPr>
                </a:tc>
                <a:extLst>
                  <a:ext uri="{0D108BD9-81ED-4DB2-BD59-A6C34878D82A}">
                    <a16:rowId xmlns:a16="http://schemas.microsoft.com/office/drawing/2014/main" val="10001"/>
                  </a:ext>
                </a:extLst>
              </a:tr>
              <a:tr h="360040">
                <a:tc>
                  <a:txBody>
                    <a:bodyPr/>
                    <a:lstStyle/>
                    <a:p>
                      <a:pPr algn="ctr" fontAlgn="b"/>
                      <a:r>
                        <a:rPr lang="it-IT" sz="1800" u="none" strike="noStrike" dirty="0">
                          <a:solidFill>
                            <a:schemeClr val="bg1"/>
                          </a:solidFill>
                          <a:effectLst/>
                          <a:latin typeface="Garamond" panose="02020404030301010803" pitchFamily="18" charset="0"/>
                        </a:rPr>
                        <a:t>Interessato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19,91%</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360040">
                <a:tc>
                  <a:txBody>
                    <a:bodyPr/>
                    <a:lstStyle/>
                    <a:p>
                      <a:pPr algn="ctr" fontAlgn="b"/>
                      <a:r>
                        <a:rPr lang="it-IT" sz="1800" u="none" strike="noStrike" dirty="0">
                          <a:solidFill>
                            <a:schemeClr val="bg1"/>
                          </a:solidFill>
                          <a:effectLst/>
                          <a:latin typeface="Garamond" panose="02020404030301010803" pitchFamily="18" charset="0"/>
                        </a:rPr>
                        <a:t>Ansioso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ctr" fontAlgn="b"/>
                      <a:r>
                        <a:rPr lang="it-IT" sz="1800" b="0" i="0" u="none" strike="noStrike" dirty="0">
                          <a:solidFill>
                            <a:schemeClr val="bg1"/>
                          </a:solidFill>
                          <a:effectLst/>
                          <a:latin typeface="Garamond" panose="02020404030301010803" pitchFamily="18" charset="0"/>
                        </a:rPr>
                        <a:t>1,39%</a:t>
                      </a:r>
                    </a:p>
                  </a:txBody>
                  <a:tcPr marL="9525" marR="9525" marT="9525" marB="0" anchor="ctr">
                    <a:solidFill>
                      <a:srgbClr val="7030A0"/>
                    </a:solidFill>
                  </a:tcPr>
                </a:tc>
                <a:extLst>
                  <a:ext uri="{0D108BD9-81ED-4DB2-BD59-A6C34878D82A}">
                    <a16:rowId xmlns:a16="http://schemas.microsoft.com/office/drawing/2014/main" val="10003"/>
                  </a:ext>
                </a:extLst>
              </a:tr>
              <a:tr h="360040">
                <a:tc>
                  <a:txBody>
                    <a:bodyPr/>
                    <a:lstStyle/>
                    <a:p>
                      <a:pPr algn="ctr" fontAlgn="b"/>
                      <a:r>
                        <a:rPr lang="it-IT" sz="1800" u="none" strike="noStrike" dirty="0">
                          <a:solidFill>
                            <a:schemeClr val="bg1"/>
                          </a:solidFill>
                          <a:effectLst/>
                          <a:latin typeface="Garamond" panose="02020404030301010803" pitchFamily="18" charset="0"/>
                        </a:rPr>
                        <a:t>Curioso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ctr" fontAlgn="b"/>
                      <a:r>
                        <a:rPr lang="it-IT" sz="1800" b="0" i="0" u="none" strike="noStrike" dirty="0">
                          <a:solidFill>
                            <a:schemeClr val="bg1"/>
                          </a:solidFill>
                          <a:effectLst/>
                          <a:latin typeface="Garamond" panose="02020404030301010803" pitchFamily="18" charset="0"/>
                        </a:rPr>
                        <a:t>15,28%</a:t>
                      </a: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2145297643"/>
              </p:ext>
            </p:extLst>
          </p:nvPr>
        </p:nvGraphicFramePr>
        <p:xfrm>
          <a:off x="2915816" y="980728"/>
          <a:ext cx="5976000" cy="558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44802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0" y="44624"/>
            <a:ext cx="9144000" cy="1143000"/>
          </a:xfrm>
        </p:spPr>
        <p:txBody>
          <a:bodyPr/>
          <a:lstStyle/>
          <a:p>
            <a:pPr marL="0" indent="0" algn="ctr">
              <a:buNone/>
            </a:pPr>
            <a:r>
              <a:rPr lang="it-IT" dirty="0">
                <a:latin typeface="Garamond" panose="02020404030301010803" pitchFamily="18" charset="0"/>
              </a:rPr>
              <a:t>Sezione: cosa so fare con il cuore</a:t>
            </a:r>
          </a:p>
        </p:txBody>
      </p:sp>
      <p:sp>
        <p:nvSpPr>
          <p:cNvPr id="3" name="Segnaposto contenuto 2"/>
          <p:cNvSpPr>
            <a:spLocks noGrp="1"/>
          </p:cNvSpPr>
          <p:nvPr>
            <p:ph sz="quarter" idx="13"/>
          </p:nvPr>
        </p:nvSpPr>
        <p:spPr>
          <a:xfrm>
            <a:off x="1979712" y="1691640"/>
            <a:ext cx="6624736" cy="3474720"/>
          </a:xfrm>
        </p:spPr>
        <p:txBody>
          <a:bodyPr>
            <a:normAutofit/>
          </a:bodyPr>
          <a:lstStyle/>
          <a:p>
            <a:pPr marL="0" indent="0" algn="just">
              <a:lnSpc>
                <a:spcPct val="150000"/>
              </a:lnSpc>
              <a:buNone/>
            </a:pPr>
            <a:r>
              <a:rPr lang="it-IT" sz="2800" dirty="0">
                <a:latin typeface="Garamond" panose="02020404030301010803" pitchFamily="18" charset="0"/>
              </a:rPr>
              <a:t>In questa parte del questionario si è cercato di capire che percezione hanno gli alunni di se stessi nella vita al di fuori dell’ambiente scolastico. I grafici che seguono illustrano i risultati ottenuti. </a:t>
            </a:r>
          </a:p>
          <a:p>
            <a:pPr marL="0" indent="0" algn="just">
              <a:lnSpc>
                <a:spcPct val="150000"/>
              </a:lnSpc>
              <a:buNone/>
            </a:pPr>
            <a:endParaRPr lang="it-IT" sz="2800" dirty="0">
              <a:latin typeface="Garamond" panose="02020404030301010803" pitchFamily="18" charset="0"/>
            </a:endParaRPr>
          </a:p>
        </p:txBody>
      </p:sp>
    </p:spTree>
    <p:extLst>
      <p:ext uri="{BB962C8B-B14F-4D97-AF65-F5344CB8AC3E}">
        <p14:creationId xmlns:p14="http://schemas.microsoft.com/office/powerpoint/2010/main" val="2664130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468"/>
            <a:ext cx="9144000" cy="1143000"/>
          </a:xfrm>
        </p:spPr>
        <p:txBody>
          <a:bodyPr/>
          <a:lstStyle/>
          <a:p>
            <a:pPr marL="0" indent="0" algn="ctr">
              <a:buNone/>
            </a:pPr>
            <a:r>
              <a:rPr lang="it-IT" dirty="0">
                <a:latin typeface="Garamond" panose="02020404030301010803" pitchFamily="18" charset="0"/>
              </a:rPr>
              <a:t>Sezione: la mia scelta</a:t>
            </a:r>
            <a:endParaRPr lang="it-IT" dirty="0"/>
          </a:p>
        </p:txBody>
      </p:sp>
      <p:sp>
        <p:nvSpPr>
          <p:cNvPr id="3" name="Segnaposto contenuto 2"/>
          <p:cNvSpPr>
            <a:spLocks noGrp="1"/>
          </p:cNvSpPr>
          <p:nvPr>
            <p:ph sz="quarter" idx="13"/>
          </p:nvPr>
        </p:nvSpPr>
        <p:spPr>
          <a:xfrm>
            <a:off x="179512" y="1628800"/>
            <a:ext cx="8712968" cy="3474720"/>
          </a:xfrm>
        </p:spPr>
        <p:txBody>
          <a:bodyPr>
            <a:normAutofit/>
          </a:bodyPr>
          <a:lstStyle/>
          <a:p>
            <a:pPr marL="45720" indent="0" algn="just">
              <a:buNone/>
            </a:pPr>
            <a:r>
              <a:rPr lang="it-IT" sz="2800" dirty="0">
                <a:latin typeface="Garamond" panose="02020404030301010803" pitchFamily="18" charset="0"/>
              </a:rPr>
              <a:t>Con i successivi quesiti si è cercato di capire quali sono i principali elementi che portano alla scelta della Scuola Secondaria di Secondo grado.</a:t>
            </a:r>
          </a:p>
        </p:txBody>
      </p:sp>
    </p:spTree>
    <p:extLst>
      <p:ext uri="{BB962C8B-B14F-4D97-AF65-F5344CB8AC3E}">
        <p14:creationId xmlns:p14="http://schemas.microsoft.com/office/powerpoint/2010/main" val="2535459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rmAutofit fontScale="90000"/>
          </a:bodyPr>
          <a:lstStyle/>
          <a:p>
            <a:pPr marL="0" indent="0" algn="ctr">
              <a:buNone/>
            </a:pPr>
            <a:r>
              <a:rPr lang="it-IT" sz="4400" dirty="0">
                <a:latin typeface="Garamond" panose="02020404030301010803" pitchFamily="18" charset="0"/>
              </a:rPr>
              <a:t>Quesito: «Per decidere del mio futuro scolastico ho:»</a:t>
            </a:r>
            <a:endParaRPr lang="it-IT" dirty="0">
              <a:latin typeface="Garamond" panose="02020404030301010803"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2821204505"/>
              </p:ext>
            </p:extLst>
          </p:nvPr>
        </p:nvGraphicFramePr>
        <p:xfrm>
          <a:off x="1475656" y="1295400"/>
          <a:ext cx="2376264" cy="5562600"/>
        </p:xfrm>
        <a:graphic>
          <a:graphicData uri="http://schemas.openxmlformats.org/drawingml/2006/table">
            <a:tbl>
              <a:tblPr>
                <a:tableStyleId>{5C22544A-7EE6-4342-B048-85BDC9FD1C3A}</a:tableStyleId>
              </a:tblPr>
              <a:tblGrid>
                <a:gridCol w="1732692">
                  <a:extLst>
                    <a:ext uri="{9D8B030D-6E8A-4147-A177-3AD203B41FA5}">
                      <a16:colId xmlns:a16="http://schemas.microsoft.com/office/drawing/2014/main" val="20000"/>
                    </a:ext>
                  </a:extLst>
                </a:gridCol>
                <a:gridCol w="643572">
                  <a:extLst>
                    <a:ext uri="{9D8B030D-6E8A-4147-A177-3AD203B41FA5}">
                      <a16:colId xmlns:a16="http://schemas.microsoft.com/office/drawing/2014/main" val="20001"/>
                    </a:ext>
                  </a:extLst>
                </a:gridCol>
              </a:tblGrid>
              <a:tr h="796787">
                <a:tc>
                  <a:txBody>
                    <a:bodyPr/>
                    <a:lstStyle/>
                    <a:p>
                      <a:pPr algn="l" fontAlgn="b"/>
                      <a:r>
                        <a:rPr lang="it-IT" sz="2000" u="none" strike="noStrike" dirty="0">
                          <a:solidFill>
                            <a:schemeClr val="bg1"/>
                          </a:solidFill>
                          <a:effectLst/>
                          <a:latin typeface="Garamond" panose="02020404030301010803" pitchFamily="18" charset="0"/>
                        </a:rPr>
                        <a:t>Partecipato agli open-</a:t>
                      </a:r>
                      <a:r>
                        <a:rPr lang="it-IT" sz="2000" u="none" strike="noStrike" dirty="0" err="1">
                          <a:solidFill>
                            <a:schemeClr val="bg1"/>
                          </a:solidFill>
                          <a:effectLst/>
                          <a:latin typeface="Garamond" panose="02020404030301010803" pitchFamily="18" charset="0"/>
                        </a:rPr>
                        <a:t>day</a:t>
                      </a:r>
                      <a:r>
                        <a:rPr lang="it-IT" sz="2000" u="none" strike="noStrike" dirty="0">
                          <a:solidFill>
                            <a:schemeClr val="bg1"/>
                          </a:solidFill>
                          <a:effectLst/>
                          <a:latin typeface="Garamond" panose="02020404030301010803" pitchFamily="18" charset="0"/>
                        </a:rPr>
                        <a:t> degli istituti superiori</a:t>
                      </a:r>
                      <a:endParaRPr lang="it-IT" sz="20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600" b="0" i="0" u="none" strike="noStrike" dirty="0">
                          <a:solidFill>
                            <a:schemeClr val="bg1"/>
                          </a:solidFill>
                          <a:effectLst/>
                          <a:latin typeface="Garamond" panose="02020404030301010803" pitchFamily="18" charset="0"/>
                        </a:rPr>
                        <a:t>26,2%</a:t>
                      </a:r>
                    </a:p>
                  </a:txBody>
                  <a:tcPr marL="9525" marR="9525" marT="9525" marB="0" anchor="ctr">
                    <a:solidFill>
                      <a:srgbClr val="0070C0"/>
                    </a:solidFill>
                  </a:tcPr>
                </a:tc>
                <a:extLst>
                  <a:ext uri="{0D108BD9-81ED-4DB2-BD59-A6C34878D82A}">
                    <a16:rowId xmlns:a16="http://schemas.microsoft.com/office/drawing/2014/main" val="10000"/>
                  </a:ext>
                </a:extLst>
              </a:tr>
              <a:tr h="533930">
                <a:tc>
                  <a:txBody>
                    <a:bodyPr/>
                    <a:lstStyle/>
                    <a:p>
                      <a:pPr algn="l" fontAlgn="b"/>
                      <a:r>
                        <a:rPr lang="it-IT" sz="2000" u="none" strike="noStrike" dirty="0">
                          <a:solidFill>
                            <a:schemeClr val="bg1"/>
                          </a:solidFill>
                          <a:effectLst/>
                          <a:latin typeface="Garamond" panose="02020404030301010803" pitchFamily="18" charset="0"/>
                        </a:rPr>
                        <a:t>Ne ho parlato in famiglia</a:t>
                      </a:r>
                      <a:endParaRPr lang="it-IT" sz="2000" b="0" i="0" u="none" strike="noStrike" dirty="0">
                        <a:solidFill>
                          <a:schemeClr val="bg1"/>
                        </a:solidFill>
                        <a:effectLst/>
                        <a:latin typeface="Garamond" panose="02020404030301010803" pitchFamily="18" charset="0"/>
                      </a:endParaRPr>
                    </a:p>
                  </a:txBody>
                  <a:tcPr marL="9525" marR="9525" marT="9525" marB="0" anchor="ctr">
                    <a:solidFill>
                      <a:srgbClr val="FFC000"/>
                    </a:solidFill>
                  </a:tcPr>
                </a:tc>
                <a:tc>
                  <a:txBody>
                    <a:bodyPr/>
                    <a:lstStyle/>
                    <a:p>
                      <a:pPr algn="ctr" fontAlgn="b"/>
                      <a:r>
                        <a:rPr lang="it-IT" sz="1600" b="0" i="0" u="none" strike="noStrike" dirty="0">
                          <a:solidFill>
                            <a:schemeClr val="bg1"/>
                          </a:solidFill>
                          <a:effectLst/>
                          <a:latin typeface="Garamond" panose="02020404030301010803" pitchFamily="18" charset="0"/>
                        </a:rPr>
                        <a:t>23,3%</a:t>
                      </a:r>
                    </a:p>
                  </a:txBody>
                  <a:tcPr marL="9525" marR="9525" marT="9525" marB="0" anchor="ctr">
                    <a:solidFill>
                      <a:srgbClr val="FFC000"/>
                    </a:solidFill>
                  </a:tcPr>
                </a:tc>
                <a:extLst>
                  <a:ext uri="{0D108BD9-81ED-4DB2-BD59-A6C34878D82A}">
                    <a16:rowId xmlns:a16="http://schemas.microsoft.com/office/drawing/2014/main" val="10001"/>
                  </a:ext>
                </a:extLst>
              </a:tr>
              <a:tr h="533930">
                <a:tc>
                  <a:txBody>
                    <a:bodyPr/>
                    <a:lstStyle/>
                    <a:p>
                      <a:pPr algn="l" fontAlgn="b"/>
                      <a:r>
                        <a:rPr lang="it-IT" sz="2000" u="none" strike="noStrike" dirty="0">
                          <a:solidFill>
                            <a:schemeClr val="bg1"/>
                          </a:solidFill>
                          <a:effectLst/>
                          <a:latin typeface="Garamond" panose="02020404030301010803" pitchFamily="18" charset="0"/>
                        </a:rPr>
                        <a:t>Ho seguito il mio istinto</a:t>
                      </a:r>
                      <a:endParaRPr lang="it-IT" sz="20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ctr" fontAlgn="b"/>
                      <a:r>
                        <a:rPr lang="it-IT" sz="1600" b="0" i="0" u="none" strike="noStrike" dirty="0">
                          <a:solidFill>
                            <a:schemeClr val="bg1"/>
                          </a:solidFill>
                          <a:effectLst/>
                          <a:latin typeface="Garamond" panose="02020404030301010803" pitchFamily="18" charset="0"/>
                        </a:rPr>
                        <a:t>11,1%</a:t>
                      </a: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533930">
                <a:tc>
                  <a:txBody>
                    <a:bodyPr/>
                    <a:lstStyle/>
                    <a:p>
                      <a:pPr algn="l" fontAlgn="b"/>
                      <a:r>
                        <a:rPr lang="it-IT" sz="2000" u="none" strike="noStrike" dirty="0">
                          <a:solidFill>
                            <a:schemeClr val="bg1"/>
                          </a:solidFill>
                          <a:effectLst/>
                          <a:latin typeface="Garamond" panose="02020404030301010803" pitchFamily="18" charset="0"/>
                        </a:rPr>
                        <a:t>Ho valutato le mie competenze</a:t>
                      </a:r>
                      <a:endParaRPr lang="it-IT" sz="2000" b="0" i="0" u="none" strike="noStrike" dirty="0">
                        <a:solidFill>
                          <a:schemeClr val="bg1"/>
                        </a:solidFill>
                        <a:effectLst/>
                        <a:latin typeface="Garamond" panose="02020404030301010803" pitchFamily="18" charset="0"/>
                      </a:endParaRPr>
                    </a:p>
                  </a:txBody>
                  <a:tcPr marL="9525" marR="9525" marT="9525" marB="0" anchor="ctr">
                    <a:solidFill>
                      <a:schemeClr val="tx2">
                        <a:lumMod val="40000"/>
                        <a:lumOff val="60000"/>
                      </a:schemeClr>
                    </a:solidFill>
                  </a:tcPr>
                </a:tc>
                <a:tc>
                  <a:txBody>
                    <a:bodyPr/>
                    <a:lstStyle/>
                    <a:p>
                      <a:pPr algn="ctr" fontAlgn="b"/>
                      <a:r>
                        <a:rPr lang="it-IT" sz="1600" b="0" i="0" u="none" strike="noStrike" dirty="0">
                          <a:solidFill>
                            <a:schemeClr val="bg1"/>
                          </a:solidFill>
                          <a:effectLst/>
                          <a:latin typeface="Garamond" panose="02020404030301010803" pitchFamily="18" charset="0"/>
                        </a:rPr>
                        <a:t>17,5%</a:t>
                      </a:r>
                    </a:p>
                  </a:txBody>
                  <a:tcPr marL="9525" marR="9525" marT="9525" marB="0" anchor="ctr">
                    <a:solidFill>
                      <a:schemeClr val="tx2">
                        <a:lumMod val="40000"/>
                        <a:lumOff val="60000"/>
                      </a:schemeClr>
                    </a:solidFill>
                  </a:tcPr>
                </a:tc>
                <a:extLst>
                  <a:ext uri="{0D108BD9-81ED-4DB2-BD59-A6C34878D82A}">
                    <a16:rowId xmlns:a16="http://schemas.microsoft.com/office/drawing/2014/main" val="10003"/>
                  </a:ext>
                </a:extLst>
              </a:tr>
              <a:tr h="796787">
                <a:tc>
                  <a:txBody>
                    <a:bodyPr/>
                    <a:lstStyle/>
                    <a:p>
                      <a:pPr algn="l" fontAlgn="b"/>
                      <a:r>
                        <a:rPr lang="it-IT" sz="2000" u="none" strike="noStrike" dirty="0">
                          <a:solidFill>
                            <a:schemeClr val="bg1"/>
                          </a:solidFill>
                          <a:effectLst/>
                          <a:latin typeface="Garamond" panose="02020404030301010803" pitchFamily="18" charset="0"/>
                        </a:rPr>
                        <a:t>Seguito i suggerimenti dei miei compagni</a:t>
                      </a:r>
                      <a:endParaRPr lang="it-IT" sz="2000" b="0" i="0" u="none" strike="noStrike" dirty="0">
                        <a:solidFill>
                          <a:schemeClr val="bg1"/>
                        </a:solidFill>
                        <a:effectLst/>
                        <a:latin typeface="Garamond" panose="02020404030301010803" pitchFamily="18" charset="0"/>
                      </a:endParaRPr>
                    </a:p>
                  </a:txBody>
                  <a:tcPr marL="9525" marR="9525" marT="9525" marB="0" anchor="ctr">
                    <a:solidFill>
                      <a:schemeClr val="accent5"/>
                    </a:solidFill>
                  </a:tcPr>
                </a:tc>
                <a:tc>
                  <a:txBody>
                    <a:bodyPr/>
                    <a:lstStyle/>
                    <a:p>
                      <a:pPr algn="ctr" fontAlgn="b"/>
                      <a:r>
                        <a:rPr lang="it-IT" sz="1600" b="0" i="0" u="none" strike="noStrike" dirty="0">
                          <a:solidFill>
                            <a:schemeClr val="bg1"/>
                          </a:solidFill>
                          <a:effectLst/>
                          <a:latin typeface="Garamond" panose="02020404030301010803" pitchFamily="18" charset="0"/>
                        </a:rPr>
                        <a:t>0,5%</a:t>
                      </a:r>
                    </a:p>
                  </a:txBody>
                  <a:tcPr marL="9525" marR="9525" marT="9525" marB="0" anchor="ctr">
                    <a:solidFill>
                      <a:schemeClr val="accent5"/>
                    </a:solidFill>
                  </a:tcPr>
                </a:tc>
                <a:extLst>
                  <a:ext uri="{0D108BD9-81ED-4DB2-BD59-A6C34878D82A}">
                    <a16:rowId xmlns:a16="http://schemas.microsoft.com/office/drawing/2014/main" val="10004"/>
                  </a:ext>
                </a:extLst>
              </a:tr>
              <a:tr h="796787">
                <a:tc>
                  <a:txBody>
                    <a:bodyPr/>
                    <a:lstStyle/>
                    <a:p>
                      <a:pPr algn="l" fontAlgn="b"/>
                      <a:r>
                        <a:rPr lang="it-IT" sz="2000" u="none" strike="noStrike" dirty="0">
                          <a:solidFill>
                            <a:schemeClr val="bg1"/>
                          </a:solidFill>
                          <a:effectLst/>
                          <a:latin typeface="Garamond" panose="02020404030301010803" pitchFamily="18" charset="0"/>
                        </a:rPr>
                        <a:t>Ho condiviso le mie scelte con gli insegnanti</a:t>
                      </a:r>
                      <a:endParaRPr lang="it-IT" sz="2000" b="0" i="0" u="none" strike="noStrike" dirty="0">
                        <a:solidFill>
                          <a:schemeClr val="bg1"/>
                        </a:solidFill>
                        <a:effectLst/>
                        <a:latin typeface="Garamond" panose="02020404030301010803" pitchFamily="18" charset="0"/>
                      </a:endParaRPr>
                    </a:p>
                  </a:txBody>
                  <a:tcPr marL="9525" marR="9525" marT="9525" marB="0" anchor="ctr">
                    <a:solidFill>
                      <a:schemeClr val="accent6">
                        <a:lumMod val="75000"/>
                      </a:schemeClr>
                    </a:solidFill>
                  </a:tcPr>
                </a:tc>
                <a:tc>
                  <a:txBody>
                    <a:bodyPr/>
                    <a:lstStyle/>
                    <a:p>
                      <a:pPr algn="ctr" fontAlgn="b"/>
                      <a:r>
                        <a:rPr lang="it-IT" sz="1600" b="0" i="0" u="none" strike="noStrike" dirty="0">
                          <a:solidFill>
                            <a:schemeClr val="bg1"/>
                          </a:solidFill>
                          <a:effectLst/>
                          <a:latin typeface="Garamond" panose="02020404030301010803" pitchFamily="18" charset="0"/>
                        </a:rPr>
                        <a:t>8,5%</a:t>
                      </a:r>
                    </a:p>
                  </a:txBody>
                  <a:tcPr marL="9525" marR="9525" marT="9525" marB="0" anchor="ctr">
                    <a:solidFill>
                      <a:schemeClr val="accent6">
                        <a:lumMod val="75000"/>
                      </a:schemeClr>
                    </a:solidFill>
                  </a:tcPr>
                </a:tc>
                <a:extLst>
                  <a:ext uri="{0D108BD9-81ED-4DB2-BD59-A6C34878D82A}">
                    <a16:rowId xmlns:a16="http://schemas.microsoft.com/office/drawing/2014/main" val="10005"/>
                  </a:ext>
                </a:extLst>
              </a:tr>
              <a:tr h="533930">
                <a:tc>
                  <a:txBody>
                    <a:bodyPr/>
                    <a:lstStyle/>
                    <a:p>
                      <a:pPr algn="l" fontAlgn="b"/>
                      <a:r>
                        <a:rPr lang="it-IT" sz="2000" u="none" strike="noStrike" dirty="0">
                          <a:solidFill>
                            <a:schemeClr val="bg1"/>
                          </a:solidFill>
                          <a:effectLst/>
                          <a:latin typeface="Garamond" panose="02020404030301010803" pitchFamily="18" charset="0"/>
                        </a:rPr>
                        <a:t>Ho seguito il mio sogno</a:t>
                      </a:r>
                      <a:endParaRPr lang="it-IT" sz="2000" b="0" i="0" u="none" strike="noStrike" dirty="0">
                        <a:solidFill>
                          <a:schemeClr val="bg1"/>
                        </a:solidFill>
                        <a:effectLst/>
                        <a:latin typeface="Garamond" panose="02020404030301010803" pitchFamily="18" charset="0"/>
                      </a:endParaRPr>
                    </a:p>
                  </a:txBody>
                  <a:tcPr marL="9525" marR="9525" marT="9525" marB="0" anchor="ctr">
                    <a:solidFill>
                      <a:schemeClr val="accent1">
                        <a:lumMod val="60000"/>
                        <a:lumOff val="40000"/>
                      </a:schemeClr>
                    </a:solidFill>
                  </a:tcPr>
                </a:tc>
                <a:tc>
                  <a:txBody>
                    <a:bodyPr/>
                    <a:lstStyle/>
                    <a:p>
                      <a:pPr algn="ctr" fontAlgn="b"/>
                      <a:r>
                        <a:rPr lang="it-IT" sz="1600" b="0" i="0" u="none" strike="noStrike" dirty="0">
                          <a:solidFill>
                            <a:schemeClr val="bg1"/>
                          </a:solidFill>
                          <a:effectLst/>
                          <a:latin typeface="Garamond" panose="02020404030301010803" pitchFamily="18" charset="0"/>
                        </a:rPr>
                        <a:t>12,0%</a:t>
                      </a:r>
                    </a:p>
                  </a:txBody>
                  <a:tcPr marL="9525" marR="9525" marT="9525" marB="0" anchor="ctr">
                    <a:solidFill>
                      <a:schemeClr val="accent1">
                        <a:lumMod val="60000"/>
                        <a:lumOff val="40000"/>
                      </a:schemeClr>
                    </a:solidFill>
                  </a:tcPr>
                </a:tc>
                <a:extLst>
                  <a:ext uri="{0D108BD9-81ED-4DB2-BD59-A6C34878D82A}">
                    <a16:rowId xmlns:a16="http://schemas.microsoft.com/office/drawing/2014/main" val="10006"/>
                  </a:ext>
                </a:extLst>
              </a:tr>
              <a:tr h="271072">
                <a:tc>
                  <a:txBody>
                    <a:bodyPr/>
                    <a:lstStyle/>
                    <a:p>
                      <a:pPr algn="l" fontAlgn="b"/>
                      <a:r>
                        <a:rPr lang="it-IT" sz="2000" u="none" strike="noStrike" dirty="0">
                          <a:solidFill>
                            <a:schemeClr val="bg1">
                              <a:lumMod val="65000"/>
                            </a:schemeClr>
                          </a:solidFill>
                          <a:effectLst/>
                          <a:latin typeface="Garamond" panose="02020404030301010803" pitchFamily="18" charset="0"/>
                        </a:rPr>
                        <a:t>Altro</a:t>
                      </a:r>
                      <a:endParaRPr lang="it-IT" sz="2000" b="0" i="0" u="none" strike="noStrike" dirty="0">
                        <a:solidFill>
                          <a:schemeClr val="bg1">
                            <a:lumMod val="65000"/>
                          </a:schemeClr>
                        </a:solidFill>
                        <a:effectLst/>
                        <a:latin typeface="Garamond" panose="02020404030301010803" pitchFamily="18" charset="0"/>
                      </a:endParaRPr>
                    </a:p>
                  </a:txBody>
                  <a:tcPr marL="9525" marR="9525" marT="9525" marB="0" anchor="ctr"/>
                </a:tc>
                <a:tc>
                  <a:txBody>
                    <a:bodyPr/>
                    <a:lstStyle/>
                    <a:p>
                      <a:pPr algn="ctr" fontAlgn="b"/>
                      <a:r>
                        <a:rPr lang="it-IT" sz="1600" b="0" i="0" u="none" strike="noStrike" dirty="0">
                          <a:solidFill>
                            <a:schemeClr val="bg1">
                              <a:lumMod val="65000"/>
                            </a:schemeClr>
                          </a:solidFill>
                          <a:effectLst/>
                          <a:latin typeface="Garamond" panose="02020404030301010803" pitchFamily="18" charset="0"/>
                        </a:rPr>
                        <a:t>0,8%</a:t>
                      </a:r>
                    </a:p>
                  </a:txBody>
                  <a:tcPr marL="9525" marR="9525" marT="9525" marB="0" anchor="ctr"/>
                </a:tc>
                <a:extLst>
                  <a:ext uri="{0D108BD9-81ED-4DB2-BD59-A6C34878D82A}">
                    <a16:rowId xmlns:a16="http://schemas.microsoft.com/office/drawing/2014/main" val="10007"/>
                  </a:ext>
                </a:extLst>
              </a:tr>
            </a:tbl>
          </a:graphicData>
        </a:graphic>
      </p:graphicFrame>
      <p:graphicFrame>
        <p:nvGraphicFramePr>
          <p:cNvPr id="6" name="Grafico 5"/>
          <p:cNvGraphicFramePr>
            <a:graphicFrameLocks/>
          </p:cNvGraphicFramePr>
          <p:nvPr>
            <p:extLst>
              <p:ext uri="{D42A27DB-BD31-4B8C-83A1-F6EECF244321}">
                <p14:modId xmlns:p14="http://schemas.microsoft.com/office/powerpoint/2010/main" val="4273888220"/>
              </p:ext>
            </p:extLst>
          </p:nvPr>
        </p:nvGraphicFramePr>
        <p:xfrm>
          <a:off x="3779912" y="2060848"/>
          <a:ext cx="5364088" cy="396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8248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Osservazioni</a:t>
            </a:r>
          </a:p>
        </p:txBody>
      </p:sp>
      <p:sp>
        <p:nvSpPr>
          <p:cNvPr id="3" name="Segnaposto contenuto 2"/>
          <p:cNvSpPr>
            <a:spLocks noGrp="1"/>
          </p:cNvSpPr>
          <p:nvPr>
            <p:ph sz="quarter" idx="13"/>
          </p:nvPr>
        </p:nvSpPr>
        <p:spPr>
          <a:xfrm>
            <a:off x="2339752" y="1610464"/>
            <a:ext cx="5400600" cy="3474720"/>
          </a:xfrm>
        </p:spPr>
        <p:txBody>
          <a:bodyPr>
            <a:noAutofit/>
          </a:bodyPr>
          <a:lstStyle/>
          <a:p>
            <a:pPr marL="45720" indent="0" algn="just">
              <a:lnSpc>
                <a:spcPct val="170000"/>
              </a:lnSpc>
              <a:buNone/>
            </a:pPr>
            <a:r>
              <a:rPr lang="it-IT" sz="2000" dirty="0">
                <a:latin typeface="Garamond" panose="02020404030301010803" pitchFamily="18" charset="0"/>
              </a:rPr>
              <a:t>Per quanto concerne la scelta del proprio percorso scolastico i grafici dimostrano che gli alunni si affidano in modo preponderante a quanto proposto dagli Istituti Superiori in occasione dei loro open </a:t>
            </a:r>
            <a:r>
              <a:rPr lang="it-IT" sz="2000" dirty="0" err="1">
                <a:latin typeface="Garamond" panose="02020404030301010803" pitchFamily="18" charset="0"/>
              </a:rPr>
              <a:t>day</a:t>
            </a:r>
            <a:r>
              <a:rPr lang="it-IT" sz="2000" dirty="0">
                <a:latin typeface="Garamond" panose="02020404030301010803" pitchFamily="18" charset="0"/>
              </a:rPr>
              <a:t> e a riflessioni maturate in ambito famigliare, mentre aspetti quali la valutazione delle proprie competenze e soprattutto la condivisione con gli insegnanti risultano avere un peso minore</a:t>
            </a:r>
            <a:r>
              <a:rPr lang="it-IT" sz="2400" dirty="0">
                <a:latin typeface="Garamond" panose="02020404030301010803" pitchFamily="18" charset="0"/>
              </a:rPr>
              <a:t>.</a:t>
            </a:r>
          </a:p>
        </p:txBody>
      </p:sp>
    </p:spTree>
    <p:extLst>
      <p:ext uri="{BB962C8B-B14F-4D97-AF65-F5344CB8AC3E}">
        <p14:creationId xmlns:p14="http://schemas.microsoft.com/office/powerpoint/2010/main" val="13584902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noAutofit/>
          </a:bodyPr>
          <a:lstStyle/>
          <a:p>
            <a:pPr marL="0" indent="0" algn="ctr">
              <a:buNone/>
            </a:pPr>
            <a:r>
              <a:rPr lang="it-IT" sz="3200" dirty="0">
                <a:latin typeface="Garamond" panose="02020404030301010803" pitchFamily="18" charset="0"/>
              </a:rPr>
              <a:t>Quesito: «Gli otto anni trascorsi a scuola, mi hanno fornito gli strumenti necessari per proseguire con consapevolezza il mio futuro percorso di studi?»</a:t>
            </a:r>
            <a:br>
              <a:rPr lang="it-IT" sz="3200" dirty="0">
                <a:latin typeface="Garamond" panose="02020404030301010803" pitchFamily="18" charset="0"/>
              </a:rPr>
            </a:br>
            <a:endParaRPr lang="it-IT" sz="3200" dirty="0">
              <a:latin typeface="Garamond" panose="02020404030301010803" pitchFamily="18" charset="0"/>
            </a:endParaRPr>
          </a:p>
        </p:txBody>
      </p:sp>
      <p:graphicFrame>
        <p:nvGraphicFramePr>
          <p:cNvPr id="5" name="Tabella 4"/>
          <p:cNvGraphicFramePr>
            <a:graphicFrameLocks noGrp="1"/>
          </p:cNvGraphicFramePr>
          <p:nvPr>
            <p:extLst>
              <p:ext uri="{D42A27DB-BD31-4B8C-83A1-F6EECF244321}">
                <p14:modId xmlns:p14="http://schemas.microsoft.com/office/powerpoint/2010/main" val="552010511"/>
              </p:ext>
            </p:extLst>
          </p:nvPr>
        </p:nvGraphicFramePr>
        <p:xfrm>
          <a:off x="1115616" y="3005527"/>
          <a:ext cx="2818656" cy="846945"/>
        </p:xfrm>
        <a:graphic>
          <a:graphicData uri="http://schemas.openxmlformats.org/drawingml/2006/table">
            <a:tbl>
              <a:tblPr>
                <a:tableStyleId>{5C22544A-7EE6-4342-B048-85BDC9FD1C3A}</a:tableStyleId>
              </a:tblPr>
              <a:tblGrid>
                <a:gridCol w="1378496">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tblGrid>
              <a:tr h="159902">
                <a:tc>
                  <a:txBody>
                    <a:bodyPr/>
                    <a:lstStyle/>
                    <a:p>
                      <a:pPr algn="l" fontAlgn="b"/>
                      <a:r>
                        <a:rPr lang="it-IT" sz="1800" u="none" strike="noStrike" dirty="0">
                          <a:solidFill>
                            <a:schemeClr val="bg1"/>
                          </a:solidFill>
                          <a:effectLst/>
                          <a:latin typeface="Garamond" panose="02020404030301010803" pitchFamily="18" charset="0"/>
                        </a:rPr>
                        <a:t>Poco</a:t>
                      </a:r>
                      <a:endParaRPr lang="it-IT" sz="1800" b="0" i="0" u="none" strike="noStrike" dirty="0">
                        <a:solidFill>
                          <a:schemeClr val="bg1"/>
                        </a:solidFill>
                        <a:effectLst/>
                        <a:latin typeface="Garamond" panose="02020404030301010803" pitchFamily="18" charset="0"/>
                      </a:endParaRPr>
                    </a:p>
                  </a:txBody>
                  <a:tcPr marL="7995" marR="7995" marT="7995" marB="0" anchor="b">
                    <a:solidFill>
                      <a:srgbClr val="0070C0"/>
                    </a:solidFill>
                  </a:tcPr>
                </a:tc>
                <a:tc>
                  <a:txBody>
                    <a:bodyPr/>
                    <a:lstStyle/>
                    <a:p>
                      <a:pPr algn="ctr" fontAlgn="b"/>
                      <a:r>
                        <a:rPr lang="it-IT" sz="1800" u="none" strike="noStrike" dirty="0">
                          <a:solidFill>
                            <a:schemeClr val="bg1"/>
                          </a:solidFill>
                          <a:effectLst/>
                          <a:latin typeface="Garamond" panose="02020404030301010803" pitchFamily="18" charset="0"/>
                        </a:rPr>
                        <a:t>4,6%</a:t>
                      </a:r>
                      <a:endParaRPr lang="it-IT" sz="1800" b="0" i="0" u="none" strike="noStrike" dirty="0">
                        <a:solidFill>
                          <a:schemeClr val="bg1"/>
                        </a:solidFill>
                        <a:effectLst/>
                        <a:latin typeface="Garamond" panose="02020404030301010803" pitchFamily="18" charset="0"/>
                      </a:endParaRPr>
                    </a:p>
                  </a:txBody>
                  <a:tcPr marL="7995" marR="7995" marT="7995" marB="0" anchor="b">
                    <a:solidFill>
                      <a:srgbClr val="0070C0"/>
                    </a:solidFill>
                  </a:tcPr>
                </a:tc>
                <a:extLst>
                  <a:ext uri="{0D108BD9-81ED-4DB2-BD59-A6C34878D82A}">
                    <a16:rowId xmlns:a16="http://schemas.microsoft.com/office/drawing/2014/main" val="10000"/>
                  </a:ext>
                </a:extLst>
              </a:tr>
              <a:tr h="159902">
                <a:tc>
                  <a:txBody>
                    <a:bodyPr/>
                    <a:lstStyle/>
                    <a:p>
                      <a:pPr algn="l" fontAlgn="b"/>
                      <a:r>
                        <a:rPr lang="it-IT" sz="1800" u="none" strike="noStrike" dirty="0">
                          <a:solidFill>
                            <a:schemeClr val="bg1"/>
                          </a:solidFill>
                          <a:effectLst/>
                          <a:latin typeface="Garamond" panose="02020404030301010803" pitchFamily="18" charset="0"/>
                        </a:rPr>
                        <a:t>Abbastanza</a:t>
                      </a:r>
                      <a:endParaRPr lang="it-IT" sz="1800" b="0" i="0" u="none" strike="noStrike" dirty="0">
                        <a:solidFill>
                          <a:schemeClr val="bg1"/>
                        </a:solidFill>
                        <a:effectLst/>
                        <a:latin typeface="Garamond" panose="02020404030301010803" pitchFamily="18" charset="0"/>
                      </a:endParaRPr>
                    </a:p>
                  </a:txBody>
                  <a:tcPr marL="7995" marR="7995" marT="7995" marB="0" anchor="b">
                    <a:solidFill>
                      <a:srgbClr val="C00000"/>
                    </a:solidFill>
                  </a:tcPr>
                </a:tc>
                <a:tc>
                  <a:txBody>
                    <a:bodyPr/>
                    <a:lstStyle/>
                    <a:p>
                      <a:pPr algn="ctr" fontAlgn="b"/>
                      <a:r>
                        <a:rPr lang="it-IT" sz="1800" u="none" strike="noStrike" dirty="0">
                          <a:solidFill>
                            <a:schemeClr val="bg1"/>
                          </a:solidFill>
                          <a:effectLst/>
                          <a:latin typeface="Garamond" panose="02020404030301010803" pitchFamily="18" charset="0"/>
                        </a:rPr>
                        <a:t>62,7%</a:t>
                      </a:r>
                      <a:endParaRPr lang="it-IT" sz="1800" b="0" i="0" u="none" strike="noStrike" dirty="0">
                        <a:solidFill>
                          <a:schemeClr val="bg1"/>
                        </a:solidFill>
                        <a:effectLst/>
                        <a:latin typeface="Garamond" panose="02020404030301010803" pitchFamily="18" charset="0"/>
                      </a:endParaRPr>
                    </a:p>
                  </a:txBody>
                  <a:tcPr marL="7995" marR="7995" marT="7995" marB="0" anchor="b">
                    <a:solidFill>
                      <a:srgbClr val="C00000"/>
                    </a:solidFill>
                  </a:tcPr>
                </a:tc>
                <a:extLst>
                  <a:ext uri="{0D108BD9-81ED-4DB2-BD59-A6C34878D82A}">
                    <a16:rowId xmlns:a16="http://schemas.microsoft.com/office/drawing/2014/main" val="10001"/>
                  </a:ext>
                </a:extLst>
              </a:tr>
              <a:tr h="159902">
                <a:tc>
                  <a:txBody>
                    <a:bodyPr/>
                    <a:lstStyle/>
                    <a:p>
                      <a:pPr algn="l" fontAlgn="b"/>
                      <a:r>
                        <a:rPr lang="it-IT" sz="1800" u="none" strike="noStrike" dirty="0">
                          <a:solidFill>
                            <a:schemeClr val="bg1"/>
                          </a:solidFill>
                          <a:effectLst/>
                          <a:latin typeface="Garamond" panose="02020404030301010803" pitchFamily="18" charset="0"/>
                        </a:rPr>
                        <a:t>Molto</a:t>
                      </a:r>
                      <a:endParaRPr lang="it-IT" sz="1800" b="0" i="0" u="none" strike="noStrike" dirty="0">
                        <a:solidFill>
                          <a:schemeClr val="bg1"/>
                        </a:solidFill>
                        <a:effectLst/>
                        <a:latin typeface="Garamond" panose="02020404030301010803" pitchFamily="18" charset="0"/>
                      </a:endParaRPr>
                    </a:p>
                  </a:txBody>
                  <a:tcPr marL="7995" marR="7995" marT="7995" marB="0" anchor="b">
                    <a:solidFill>
                      <a:schemeClr val="accent3">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32,7%</a:t>
                      </a:r>
                      <a:endParaRPr lang="it-IT" sz="1800" b="0" i="0" u="none" strike="noStrike" dirty="0">
                        <a:solidFill>
                          <a:schemeClr val="bg1"/>
                        </a:solidFill>
                        <a:effectLst/>
                        <a:latin typeface="Garamond" panose="02020404030301010803" pitchFamily="18" charset="0"/>
                      </a:endParaRPr>
                    </a:p>
                  </a:txBody>
                  <a:tcPr marL="7995" marR="7995" marT="7995" marB="0" anchor="b">
                    <a:solidFill>
                      <a:schemeClr val="accent3">
                        <a:lumMod val="75000"/>
                      </a:schemeClr>
                    </a:solidFill>
                  </a:tcPr>
                </a:tc>
                <a:extLst>
                  <a:ext uri="{0D108BD9-81ED-4DB2-BD59-A6C34878D82A}">
                    <a16:rowId xmlns:a16="http://schemas.microsoft.com/office/drawing/2014/main" val="10002"/>
                  </a:ext>
                </a:extLst>
              </a:tr>
            </a:tbl>
          </a:graphicData>
        </a:graphic>
      </p:graphicFrame>
      <p:graphicFrame>
        <p:nvGraphicFramePr>
          <p:cNvPr id="6" name="Grafico 5"/>
          <p:cNvGraphicFramePr>
            <a:graphicFrameLocks/>
          </p:cNvGraphicFramePr>
          <p:nvPr>
            <p:extLst>
              <p:ext uri="{D42A27DB-BD31-4B8C-83A1-F6EECF244321}">
                <p14:modId xmlns:p14="http://schemas.microsoft.com/office/powerpoint/2010/main" val="2138210628"/>
              </p:ext>
            </p:extLst>
          </p:nvPr>
        </p:nvGraphicFramePr>
        <p:xfrm>
          <a:off x="3491880" y="2057400"/>
          <a:ext cx="5634120" cy="396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50903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Osservazioni</a:t>
            </a:r>
          </a:p>
        </p:txBody>
      </p:sp>
      <p:sp>
        <p:nvSpPr>
          <p:cNvPr id="3" name="Segnaposto contenuto 2"/>
          <p:cNvSpPr>
            <a:spLocks noGrp="1"/>
          </p:cNvSpPr>
          <p:nvPr>
            <p:ph sz="quarter" idx="13"/>
          </p:nvPr>
        </p:nvSpPr>
        <p:spPr>
          <a:xfrm>
            <a:off x="1763688" y="1610464"/>
            <a:ext cx="7128792" cy="3474720"/>
          </a:xfrm>
        </p:spPr>
        <p:txBody>
          <a:bodyPr>
            <a:noAutofit/>
          </a:bodyPr>
          <a:lstStyle/>
          <a:p>
            <a:pPr marL="45720" indent="0" algn="just">
              <a:lnSpc>
                <a:spcPct val="170000"/>
              </a:lnSpc>
              <a:buNone/>
            </a:pPr>
            <a:r>
              <a:rPr lang="it-IT" sz="2400" dirty="0">
                <a:latin typeface="Garamond" panose="02020404030301010803" pitchFamily="18" charset="0"/>
              </a:rPr>
              <a:t>Il percorso scolastico compiuto risulta avere fornito alla maggior parte degli studenti gli strumenti necessari per compiere una scelta consapevole. Solo il 4,6% degli studenti dichiara di non essersi sentito adeguatamente preparato ad una scelta responsabile.</a:t>
            </a:r>
          </a:p>
          <a:p>
            <a:pPr marL="0" indent="0" algn="just">
              <a:lnSpc>
                <a:spcPct val="170000"/>
              </a:lnSpc>
              <a:buNone/>
            </a:pPr>
            <a:endParaRPr lang="it-IT" sz="2400" dirty="0">
              <a:latin typeface="Garamond" panose="02020404030301010803" pitchFamily="18" charset="0"/>
            </a:endParaRPr>
          </a:p>
        </p:txBody>
      </p:sp>
    </p:spTree>
    <p:extLst>
      <p:ext uri="{BB962C8B-B14F-4D97-AF65-F5344CB8AC3E}">
        <p14:creationId xmlns:p14="http://schemas.microsoft.com/office/powerpoint/2010/main" val="1358490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normAutofit fontScale="90000"/>
          </a:bodyPr>
          <a:lstStyle/>
          <a:p>
            <a:pPr marL="0" indent="0" algn="ctr">
              <a:buNone/>
            </a:pPr>
            <a:r>
              <a:rPr lang="it-IT" sz="4800" dirty="0">
                <a:latin typeface="Garamond" panose="02020404030301010803" pitchFamily="18" charset="0"/>
              </a:rPr>
              <a:t>Quesito: «Intendo iscrivermi nella seguente scuola»</a:t>
            </a:r>
          </a:p>
        </p:txBody>
      </p:sp>
      <p:graphicFrame>
        <p:nvGraphicFramePr>
          <p:cNvPr id="5" name="Tabella 4"/>
          <p:cNvGraphicFramePr>
            <a:graphicFrameLocks noGrp="1"/>
          </p:cNvGraphicFramePr>
          <p:nvPr>
            <p:extLst>
              <p:ext uri="{D42A27DB-BD31-4B8C-83A1-F6EECF244321}">
                <p14:modId xmlns:p14="http://schemas.microsoft.com/office/powerpoint/2010/main" val="2974319345"/>
              </p:ext>
            </p:extLst>
          </p:nvPr>
        </p:nvGraphicFramePr>
        <p:xfrm>
          <a:off x="611560" y="3185346"/>
          <a:ext cx="2887232" cy="1409700"/>
        </p:xfrm>
        <a:graphic>
          <a:graphicData uri="http://schemas.openxmlformats.org/drawingml/2006/table">
            <a:tbl>
              <a:tblPr>
                <a:tableStyleId>{5C22544A-7EE6-4342-B048-85BDC9FD1C3A}</a:tableStyleId>
              </a:tblPr>
              <a:tblGrid>
                <a:gridCol w="2173421">
                  <a:extLst>
                    <a:ext uri="{9D8B030D-6E8A-4147-A177-3AD203B41FA5}">
                      <a16:colId xmlns:a16="http://schemas.microsoft.com/office/drawing/2014/main" val="20000"/>
                    </a:ext>
                  </a:extLst>
                </a:gridCol>
                <a:gridCol w="713811">
                  <a:extLst>
                    <a:ext uri="{9D8B030D-6E8A-4147-A177-3AD203B41FA5}">
                      <a16:colId xmlns:a16="http://schemas.microsoft.com/office/drawing/2014/main" val="20001"/>
                    </a:ext>
                  </a:extLst>
                </a:gridCol>
              </a:tblGrid>
              <a:tr h="240934">
                <a:tc>
                  <a:txBody>
                    <a:bodyPr/>
                    <a:lstStyle/>
                    <a:p>
                      <a:pPr algn="l" fontAlgn="b"/>
                      <a:r>
                        <a:rPr lang="it-IT" sz="1800" u="none" strike="noStrike" dirty="0">
                          <a:solidFill>
                            <a:schemeClr val="bg1"/>
                          </a:solidFill>
                          <a:effectLst/>
                          <a:latin typeface="Garamond" panose="02020404030301010803" pitchFamily="18" charset="0"/>
                        </a:rPr>
                        <a:t>Licei</a:t>
                      </a:r>
                      <a:endParaRPr lang="it-IT" sz="1800" b="0" i="0" u="none" strike="noStrike" dirty="0">
                        <a:solidFill>
                          <a:schemeClr val="bg1"/>
                        </a:solidFill>
                        <a:effectLst/>
                        <a:latin typeface="Garamond" panose="02020404030301010803" pitchFamily="18" charset="0"/>
                      </a:endParaRPr>
                    </a:p>
                  </a:txBody>
                  <a:tcPr marL="9525" marR="9525" marT="9525" marB="0" anchor="b">
                    <a:solidFill>
                      <a:srgbClr val="0070C0"/>
                    </a:solidFill>
                  </a:tcPr>
                </a:tc>
                <a:tc>
                  <a:txBody>
                    <a:bodyPr/>
                    <a:lstStyle/>
                    <a:p>
                      <a:pPr algn="r" fontAlgn="b"/>
                      <a:r>
                        <a:rPr lang="it-IT" sz="1800" u="none" strike="noStrike" dirty="0">
                          <a:solidFill>
                            <a:schemeClr val="bg1"/>
                          </a:solidFill>
                          <a:effectLst/>
                          <a:latin typeface="Garamond" panose="02020404030301010803" pitchFamily="18" charset="0"/>
                        </a:rPr>
                        <a:t>70,65%</a:t>
                      </a:r>
                      <a:endParaRPr lang="it-IT" sz="1800" b="0" i="0" u="none" strike="noStrike" dirty="0">
                        <a:solidFill>
                          <a:schemeClr val="bg1"/>
                        </a:solidFill>
                        <a:effectLst/>
                        <a:latin typeface="Garamond" panose="02020404030301010803" pitchFamily="18" charset="0"/>
                      </a:endParaRPr>
                    </a:p>
                  </a:txBody>
                  <a:tcPr marL="9525" marR="9525" marT="9525" marB="0" anchor="b">
                    <a:solidFill>
                      <a:srgbClr val="0070C0"/>
                    </a:solidFill>
                  </a:tcPr>
                </a:tc>
                <a:extLst>
                  <a:ext uri="{0D108BD9-81ED-4DB2-BD59-A6C34878D82A}">
                    <a16:rowId xmlns:a16="http://schemas.microsoft.com/office/drawing/2014/main" val="10000"/>
                  </a:ext>
                </a:extLst>
              </a:tr>
              <a:tr h="240934">
                <a:tc>
                  <a:txBody>
                    <a:bodyPr/>
                    <a:lstStyle/>
                    <a:p>
                      <a:pPr algn="l" fontAlgn="b"/>
                      <a:r>
                        <a:rPr lang="it-IT" sz="1800" u="none" strike="noStrike" dirty="0">
                          <a:solidFill>
                            <a:schemeClr val="bg1"/>
                          </a:solidFill>
                          <a:effectLst/>
                          <a:latin typeface="Garamond" panose="02020404030301010803" pitchFamily="18" charset="0"/>
                        </a:rPr>
                        <a:t>Istituti Tecnici</a:t>
                      </a:r>
                      <a:endParaRPr lang="it-IT" sz="1800" b="0" i="0" u="none" strike="noStrike" dirty="0">
                        <a:solidFill>
                          <a:schemeClr val="bg1"/>
                        </a:solidFill>
                        <a:effectLst/>
                        <a:latin typeface="Garamond" panose="02020404030301010803" pitchFamily="18" charset="0"/>
                      </a:endParaRPr>
                    </a:p>
                  </a:txBody>
                  <a:tcPr marL="9525" marR="9525" marT="9525" marB="0" anchor="b">
                    <a:solidFill>
                      <a:srgbClr val="C00000"/>
                    </a:solidFill>
                  </a:tcPr>
                </a:tc>
                <a:tc>
                  <a:txBody>
                    <a:bodyPr/>
                    <a:lstStyle/>
                    <a:p>
                      <a:pPr algn="r" fontAlgn="b"/>
                      <a:r>
                        <a:rPr lang="it-IT" sz="1800" u="none" strike="noStrike" dirty="0">
                          <a:solidFill>
                            <a:schemeClr val="bg1"/>
                          </a:solidFill>
                          <a:effectLst/>
                          <a:latin typeface="Garamond" panose="02020404030301010803" pitchFamily="18" charset="0"/>
                        </a:rPr>
                        <a:t>21,89%</a:t>
                      </a:r>
                      <a:endParaRPr lang="it-IT" sz="1800" b="0" i="0" u="none" strike="noStrike" dirty="0">
                        <a:solidFill>
                          <a:schemeClr val="bg1"/>
                        </a:solidFill>
                        <a:effectLst/>
                        <a:latin typeface="Garamond" panose="02020404030301010803" pitchFamily="18" charset="0"/>
                      </a:endParaRPr>
                    </a:p>
                  </a:txBody>
                  <a:tcPr marL="9525" marR="9525" marT="9525" marB="0" anchor="b">
                    <a:solidFill>
                      <a:srgbClr val="C00000"/>
                    </a:solidFill>
                  </a:tcPr>
                </a:tc>
                <a:extLst>
                  <a:ext uri="{0D108BD9-81ED-4DB2-BD59-A6C34878D82A}">
                    <a16:rowId xmlns:a16="http://schemas.microsoft.com/office/drawing/2014/main" val="10001"/>
                  </a:ext>
                </a:extLst>
              </a:tr>
              <a:tr h="240934">
                <a:tc>
                  <a:txBody>
                    <a:bodyPr/>
                    <a:lstStyle/>
                    <a:p>
                      <a:pPr algn="l" fontAlgn="b"/>
                      <a:r>
                        <a:rPr lang="it-IT" sz="1800" u="none" strike="noStrike" dirty="0">
                          <a:solidFill>
                            <a:schemeClr val="bg1"/>
                          </a:solidFill>
                          <a:effectLst/>
                          <a:latin typeface="Garamond" panose="02020404030301010803" pitchFamily="18" charset="0"/>
                        </a:rPr>
                        <a:t>Istituti professionali</a:t>
                      </a:r>
                      <a:endParaRPr lang="it-IT" sz="1800" b="0" i="0" u="none" strike="noStrike" dirty="0">
                        <a:solidFill>
                          <a:schemeClr val="bg1"/>
                        </a:solidFill>
                        <a:effectLst/>
                        <a:latin typeface="Garamond" panose="02020404030301010803" pitchFamily="18" charset="0"/>
                      </a:endParaRPr>
                    </a:p>
                  </a:txBody>
                  <a:tcPr marL="9525" marR="9525" marT="9525" marB="0" anchor="b">
                    <a:solidFill>
                      <a:schemeClr val="accent3">
                        <a:lumMod val="75000"/>
                      </a:schemeClr>
                    </a:solidFill>
                  </a:tcPr>
                </a:tc>
                <a:tc>
                  <a:txBody>
                    <a:bodyPr/>
                    <a:lstStyle/>
                    <a:p>
                      <a:pPr algn="r" fontAlgn="b"/>
                      <a:r>
                        <a:rPr lang="it-IT" sz="1800" u="none" strike="noStrike" dirty="0">
                          <a:solidFill>
                            <a:schemeClr val="bg1"/>
                          </a:solidFill>
                          <a:effectLst/>
                          <a:latin typeface="Garamond" panose="02020404030301010803" pitchFamily="18" charset="0"/>
                        </a:rPr>
                        <a:t>2,49%</a:t>
                      </a:r>
                      <a:endParaRPr lang="it-IT" sz="1800" b="0" i="0" u="none" strike="noStrike" dirty="0">
                        <a:solidFill>
                          <a:schemeClr val="bg1"/>
                        </a:solidFill>
                        <a:effectLst/>
                        <a:latin typeface="Garamond" panose="02020404030301010803" pitchFamily="18" charset="0"/>
                      </a:endParaRPr>
                    </a:p>
                  </a:txBody>
                  <a:tcPr marL="9525" marR="9525" marT="9525" marB="0" anchor="b">
                    <a:solidFill>
                      <a:schemeClr val="accent3">
                        <a:lumMod val="75000"/>
                      </a:schemeClr>
                    </a:solidFill>
                  </a:tcPr>
                </a:tc>
                <a:extLst>
                  <a:ext uri="{0D108BD9-81ED-4DB2-BD59-A6C34878D82A}">
                    <a16:rowId xmlns:a16="http://schemas.microsoft.com/office/drawing/2014/main" val="10002"/>
                  </a:ext>
                </a:extLst>
              </a:tr>
              <a:tr h="240934">
                <a:tc>
                  <a:txBody>
                    <a:bodyPr/>
                    <a:lstStyle/>
                    <a:p>
                      <a:pPr algn="l" fontAlgn="b"/>
                      <a:r>
                        <a:rPr lang="it-IT" sz="1800" u="none" strike="noStrike" dirty="0">
                          <a:solidFill>
                            <a:schemeClr val="bg1"/>
                          </a:solidFill>
                          <a:effectLst/>
                          <a:latin typeface="Garamond" panose="02020404030301010803" pitchFamily="18" charset="0"/>
                        </a:rPr>
                        <a:t>Formazione Professionale</a:t>
                      </a:r>
                      <a:endParaRPr lang="it-IT" sz="1800" b="0" i="0" u="none" strike="noStrike" dirty="0">
                        <a:solidFill>
                          <a:schemeClr val="bg1"/>
                        </a:solidFill>
                        <a:effectLst/>
                        <a:latin typeface="Garamond" panose="02020404030301010803" pitchFamily="18" charset="0"/>
                      </a:endParaRPr>
                    </a:p>
                  </a:txBody>
                  <a:tcPr marL="9525" marR="9525" marT="9525" marB="0" anchor="b">
                    <a:solidFill>
                      <a:srgbClr val="7030A0"/>
                    </a:solidFill>
                  </a:tcPr>
                </a:tc>
                <a:tc>
                  <a:txBody>
                    <a:bodyPr/>
                    <a:lstStyle/>
                    <a:p>
                      <a:pPr algn="r" fontAlgn="b"/>
                      <a:r>
                        <a:rPr lang="it-IT" sz="1800" u="none" strike="noStrike" dirty="0">
                          <a:solidFill>
                            <a:schemeClr val="bg1"/>
                          </a:solidFill>
                          <a:effectLst/>
                          <a:latin typeface="Garamond" panose="02020404030301010803" pitchFamily="18" charset="0"/>
                        </a:rPr>
                        <a:t>4,98%</a:t>
                      </a:r>
                      <a:endParaRPr lang="it-IT" sz="1800" b="0" i="0" u="none" strike="noStrike" dirty="0">
                        <a:solidFill>
                          <a:schemeClr val="bg1"/>
                        </a:solidFill>
                        <a:effectLst/>
                        <a:latin typeface="Garamond" panose="02020404030301010803" pitchFamily="18" charset="0"/>
                      </a:endParaRPr>
                    </a:p>
                  </a:txBody>
                  <a:tcPr marL="9525" marR="9525" marT="9525" marB="0" anchor="b">
                    <a:solidFill>
                      <a:srgbClr val="7030A0"/>
                    </a:solidFill>
                  </a:tcPr>
                </a:tc>
                <a:extLst>
                  <a:ext uri="{0D108BD9-81ED-4DB2-BD59-A6C34878D82A}">
                    <a16:rowId xmlns:a16="http://schemas.microsoft.com/office/drawing/2014/main" val="10003"/>
                  </a:ext>
                </a:extLst>
              </a:tr>
            </a:tbl>
          </a:graphicData>
        </a:graphic>
      </p:graphicFrame>
      <p:graphicFrame>
        <p:nvGraphicFramePr>
          <p:cNvPr id="7" name="Grafico 6"/>
          <p:cNvGraphicFramePr>
            <a:graphicFrameLocks/>
          </p:cNvGraphicFramePr>
          <p:nvPr>
            <p:extLst>
              <p:ext uri="{D42A27DB-BD31-4B8C-83A1-F6EECF244321}">
                <p14:modId xmlns:p14="http://schemas.microsoft.com/office/powerpoint/2010/main" val="602995940"/>
              </p:ext>
            </p:extLst>
          </p:nvPr>
        </p:nvGraphicFramePr>
        <p:xfrm>
          <a:off x="3491880" y="1412776"/>
          <a:ext cx="5256584"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50903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Osservazioni</a:t>
            </a:r>
          </a:p>
        </p:txBody>
      </p:sp>
      <p:sp>
        <p:nvSpPr>
          <p:cNvPr id="3" name="Segnaposto contenuto 2"/>
          <p:cNvSpPr>
            <a:spLocks noGrp="1"/>
          </p:cNvSpPr>
          <p:nvPr>
            <p:ph sz="quarter" idx="13"/>
          </p:nvPr>
        </p:nvSpPr>
        <p:spPr>
          <a:xfrm>
            <a:off x="1115616" y="1052736"/>
            <a:ext cx="7776864" cy="3474720"/>
          </a:xfrm>
        </p:spPr>
        <p:txBody>
          <a:bodyPr>
            <a:noAutofit/>
          </a:bodyPr>
          <a:lstStyle/>
          <a:p>
            <a:pPr marL="45720" indent="0">
              <a:lnSpc>
                <a:spcPct val="170000"/>
              </a:lnSpc>
              <a:buNone/>
            </a:pPr>
            <a:r>
              <a:rPr lang="it-IT" dirty="0">
                <a:latin typeface="Garamond" panose="02020404030301010803" pitchFamily="18" charset="0"/>
              </a:rPr>
              <a:t>Dal questionario emerge che tra le varie opzioni educative proposte dal territorio la grande maggioranza degli alunni (il 70,65%), dichiara di voler intraprendere un percorso liceale.</a:t>
            </a:r>
          </a:p>
          <a:p>
            <a:pPr marL="45720" indent="0">
              <a:lnSpc>
                <a:spcPct val="170000"/>
              </a:lnSpc>
              <a:buNone/>
            </a:pPr>
            <a:r>
              <a:rPr lang="it-IT" dirty="0">
                <a:latin typeface="Garamond" panose="02020404030301010803" pitchFamily="18" charset="0"/>
              </a:rPr>
              <a:t>Di questi, come si nota dal grafico successivo, il 33,34 % è intenzionato a compiere una scelta indirizzata verso il campo scientifico (Liceo Scientifico e Liceo Scientifico Scienze Applicate). Il 21,89% ha scelto Istituti Tecnici; il 2,49 Istituti Professionali e il 4,98% Formazione Professionale.</a:t>
            </a:r>
          </a:p>
          <a:p>
            <a:pPr marL="45720" indent="0">
              <a:lnSpc>
                <a:spcPct val="170000"/>
              </a:lnSpc>
              <a:buNone/>
            </a:pPr>
            <a:r>
              <a:rPr lang="it-IT" dirty="0">
                <a:latin typeface="Garamond" panose="02020404030301010803" pitchFamily="18" charset="0"/>
              </a:rPr>
              <a:t>Nei grafici successivi viene indicata la distribuzione delle scelte degli alunni nei singoli indirizzi (le percentuali si riferiscono al totale degli alunni intervistati).</a:t>
            </a:r>
          </a:p>
          <a:p>
            <a:pPr marL="45720" indent="0">
              <a:lnSpc>
                <a:spcPct val="170000"/>
              </a:lnSpc>
              <a:buNone/>
            </a:pPr>
            <a:endParaRPr lang="it-IT" sz="2000" dirty="0">
              <a:latin typeface="Garamond" panose="02020404030301010803" pitchFamily="18" charset="0"/>
            </a:endParaRPr>
          </a:p>
          <a:p>
            <a:pPr marL="0" indent="0" algn="just">
              <a:lnSpc>
                <a:spcPct val="170000"/>
              </a:lnSpc>
              <a:buNone/>
            </a:pPr>
            <a:endParaRPr lang="it-IT" sz="2000" dirty="0">
              <a:latin typeface="Garamond" panose="02020404030301010803" pitchFamily="18" charset="0"/>
            </a:endParaRPr>
          </a:p>
        </p:txBody>
      </p:sp>
    </p:spTree>
    <p:extLst>
      <p:ext uri="{BB962C8B-B14F-4D97-AF65-F5344CB8AC3E}">
        <p14:creationId xmlns:p14="http://schemas.microsoft.com/office/powerpoint/2010/main" val="13584902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normAutofit/>
          </a:bodyPr>
          <a:lstStyle/>
          <a:p>
            <a:pPr marL="0" indent="0" algn="ctr">
              <a:buNone/>
            </a:pPr>
            <a:r>
              <a:rPr lang="it-IT" dirty="0">
                <a:latin typeface="Garamond" panose="02020404030301010803" pitchFamily="18" charset="0"/>
              </a:rPr>
              <a:t>Licei</a:t>
            </a:r>
          </a:p>
        </p:txBody>
      </p:sp>
      <p:graphicFrame>
        <p:nvGraphicFramePr>
          <p:cNvPr id="4" name="Tabella 3"/>
          <p:cNvGraphicFramePr>
            <a:graphicFrameLocks noGrp="1"/>
          </p:cNvGraphicFramePr>
          <p:nvPr>
            <p:extLst>
              <p:ext uri="{D42A27DB-BD31-4B8C-83A1-F6EECF244321}">
                <p14:modId xmlns:p14="http://schemas.microsoft.com/office/powerpoint/2010/main" val="674222135"/>
              </p:ext>
            </p:extLst>
          </p:nvPr>
        </p:nvGraphicFramePr>
        <p:xfrm>
          <a:off x="917316" y="1089344"/>
          <a:ext cx="2664296" cy="4474845"/>
        </p:xfrm>
        <a:graphic>
          <a:graphicData uri="http://schemas.openxmlformats.org/drawingml/2006/table">
            <a:tbl>
              <a:tblPr>
                <a:tableStyleId>{5C22544A-7EE6-4342-B048-85BDC9FD1C3A}</a:tableStyleId>
              </a:tblPr>
              <a:tblGrid>
                <a:gridCol w="2044623">
                  <a:extLst>
                    <a:ext uri="{9D8B030D-6E8A-4147-A177-3AD203B41FA5}">
                      <a16:colId xmlns:a16="http://schemas.microsoft.com/office/drawing/2014/main" val="20000"/>
                    </a:ext>
                  </a:extLst>
                </a:gridCol>
                <a:gridCol w="619673">
                  <a:extLst>
                    <a:ext uri="{9D8B030D-6E8A-4147-A177-3AD203B41FA5}">
                      <a16:colId xmlns:a16="http://schemas.microsoft.com/office/drawing/2014/main" val="20001"/>
                    </a:ext>
                  </a:extLst>
                </a:gridCol>
              </a:tblGrid>
              <a:tr h="241485">
                <a:tc>
                  <a:txBody>
                    <a:bodyPr/>
                    <a:lstStyle/>
                    <a:p>
                      <a:pPr algn="l" fontAlgn="b"/>
                      <a:r>
                        <a:rPr lang="it-IT" sz="1800" u="none" strike="noStrike" dirty="0">
                          <a:solidFill>
                            <a:schemeClr val="bg1"/>
                          </a:solidFill>
                          <a:effectLst/>
                          <a:latin typeface="Garamond" panose="02020404030301010803" pitchFamily="18" charset="0"/>
                        </a:rPr>
                        <a:t>Liceo Classico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r" fontAlgn="b"/>
                      <a:r>
                        <a:rPr lang="it-IT" sz="1800" u="none" strike="noStrike" dirty="0">
                          <a:solidFill>
                            <a:schemeClr val="bg1"/>
                          </a:solidFill>
                          <a:effectLst/>
                          <a:latin typeface="Garamond" panose="02020404030301010803" pitchFamily="18" charset="0"/>
                        </a:rPr>
                        <a:t>3,48%</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extLst>
                  <a:ext uri="{0D108BD9-81ED-4DB2-BD59-A6C34878D82A}">
                    <a16:rowId xmlns:a16="http://schemas.microsoft.com/office/drawing/2014/main" val="10000"/>
                  </a:ext>
                </a:extLst>
              </a:tr>
              <a:tr h="241485">
                <a:tc>
                  <a:txBody>
                    <a:bodyPr/>
                    <a:lstStyle/>
                    <a:p>
                      <a:pPr algn="l" fontAlgn="b"/>
                      <a:r>
                        <a:rPr lang="it-IT" sz="1800" u="none" strike="noStrike" dirty="0">
                          <a:solidFill>
                            <a:schemeClr val="bg1"/>
                          </a:solidFill>
                          <a:effectLst/>
                          <a:latin typeface="Garamond" panose="02020404030301010803" pitchFamily="18" charset="0"/>
                        </a:rPr>
                        <a:t>Liceo Scientifico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r" fontAlgn="b"/>
                      <a:r>
                        <a:rPr lang="it-IT" sz="1800" u="none" strike="noStrike" dirty="0">
                          <a:solidFill>
                            <a:schemeClr val="bg1"/>
                          </a:solidFill>
                          <a:effectLst/>
                          <a:latin typeface="Garamond" panose="02020404030301010803" pitchFamily="18" charset="0"/>
                        </a:rPr>
                        <a:t>16,92%</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extLst>
                  <a:ext uri="{0D108BD9-81ED-4DB2-BD59-A6C34878D82A}">
                    <a16:rowId xmlns:a16="http://schemas.microsoft.com/office/drawing/2014/main" val="10001"/>
                  </a:ext>
                </a:extLst>
              </a:tr>
              <a:tr h="474866">
                <a:tc>
                  <a:txBody>
                    <a:bodyPr/>
                    <a:lstStyle/>
                    <a:p>
                      <a:pPr algn="l" fontAlgn="b"/>
                      <a:r>
                        <a:rPr lang="it-IT" sz="1800" u="none" strike="noStrike" dirty="0">
                          <a:solidFill>
                            <a:schemeClr val="bg1"/>
                          </a:solidFill>
                          <a:effectLst/>
                          <a:latin typeface="Garamond" panose="02020404030301010803" pitchFamily="18" charset="0"/>
                        </a:rPr>
                        <a:t>Liceo Scientifico S. Applicate</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r" fontAlgn="b"/>
                      <a:r>
                        <a:rPr lang="it-IT" sz="1800" u="none" strike="noStrike" dirty="0">
                          <a:solidFill>
                            <a:schemeClr val="bg1"/>
                          </a:solidFill>
                          <a:effectLst/>
                          <a:latin typeface="Garamond" panose="02020404030301010803" pitchFamily="18" charset="0"/>
                        </a:rPr>
                        <a:t>16,42%</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241485">
                <a:tc>
                  <a:txBody>
                    <a:bodyPr/>
                    <a:lstStyle/>
                    <a:p>
                      <a:pPr algn="l" fontAlgn="b"/>
                      <a:r>
                        <a:rPr lang="it-IT" sz="1800" u="none" strike="noStrike" dirty="0">
                          <a:solidFill>
                            <a:schemeClr val="bg1"/>
                          </a:solidFill>
                          <a:effectLst/>
                          <a:latin typeface="Garamond" panose="02020404030301010803" pitchFamily="18" charset="0"/>
                        </a:rPr>
                        <a:t>Liceo Scientifico Sportivo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r" fontAlgn="b"/>
                      <a:r>
                        <a:rPr lang="it-IT" sz="1800" u="none" strike="noStrike" dirty="0">
                          <a:solidFill>
                            <a:schemeClr val="bg1"/>
                          </a:solidFill>
                          <a:effectLst/>
                          <a:latin typeface="Garamond" panose="02020404030301010803" pitchFamily="18" charset="0"/>
                        </a:rPr>
                        <a:t>3,98%</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extLst>
                  <a:ext uri="{0D108BD9-81ED-4DB2-BD59-A6C34878D82A}">
                    <a16:rowId xmlns:a16="http://schemas.microsoft.com/office/drawing/2014/main" val="10003"/>
                  </a:ext>
                </a:extLst>
              </a:tr>
              <a:tr h="241485">
                <a:tc>
                  <a:txBody>
                    <a:bodyPr/>
                    <a:lstStyle/>
                    <a:p>
                      <a:pPr algn="l" fontAlgn="b"/>
                      <a:r>
                        <a:rPr lang="it-IT" sz="1800" u="none" strike="noStrike" dirty="0">
                          <a:solidFill>
                            <a:schemeClr val="bg1"/>
                          </a:solidFill>
                          <a:effectLst/>
                          <a:latin typeface="Garamond" panose="02020404030301010803" pitchFamily="18" charset="0"/>
                        </a:rPr>
                        <a:t>Liceo Linguistico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tc>
                  <a:txBody>
                    <a:bodyPr/>
                    <a:lstStyle/>
                    <a:p>
                      <a:pPr algn="r" fontAlgn="b"/>
                      <a:r>
                        <a:rPr lang="it-IT" sz="1800" u="none" strike="noStrike" dirty="0">
                          <a:solidFill>
                            <a:schemeClr val="bg1"/>
                          </a:solidFill>
                          <a:effectLst/>
                          <a:latin typeface="Garamond" panose="02020404030301010803" pitchFamily="18" charset="0"/>
                        </a:rPr>
                        <a:t>19,90%</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60000"/>
                        <a:lumOff val="40000"/>
                      </a:schemeClr>
                    </a:solidFill>
                  </a:tcPr>
                </a:tc>
                <a:extLst>
                  <a:ext uri="{0D108BD9-81ED-4DB2-BD59-A6C34878D82A}">
                    <a16:rowId xmlns:a16="http://schemas.microsoft.com/office/drawing/2014/main" val="10004"/>
                  </a:ext>
                </a:extLst>
              </a:tr>
              <a:tr h="241485">
                <a:tc>
                  <a:txBody>
                    <a:bodyPr/>
                    <a:lstStyle/>
                    <a:p>
                      <a:pPr algn="l" fontAlgn="b"/>
                      <a:r>
                        <a:rPr lang="it-IT" sz="1800" u="none" strike="noStrike" dirty="0">
                          <a:solidFill>
                            <a:schemeClr val="bg1"/>
                          </a:solidFill>
                          <a:effectLst/>
                          <a:latin typeface="Garamond" panose="02020404030301010803" pitchFamily="18" charset="0"/>
                        </a:rPr>
                        <a:t>Liceo delle Scienze Umane</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4">
                        <a:lumMod val="75000"/>
                      </a:schemeClr>
                    </a:solidFill>
                  </a:tcPr>
                </a:tc>
                <a:tc>
                  <a:txBody>
                    <a:bodyPr/>
                    <a:lstStyle/>
                    <a:p>
                      <a:pPr algn="r" fontAlgn="b"/>
                      <a:r>
                        <a:rPr lang="it-IT" sz="1800" u="none" strike="noStrike" dirty="0">
                          <a:solidFill>
                            <a:schemeClr val="bg1"/>
                          </a:solidFill>
                          <a:effectLst/>
                          <a:latin typeface="Garamond" panose="02020404030301010803" pitchFamily="18" charset="0"/>
                        </a:rPr>
                        <a:t>4,98%</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4">
                        <a:lumMod val="75000"/>
                      </a:schemeClr>
                    </a:solidFill>
                  </a:tcPr>
                </a:tc>
                <a:extLst>
                  <a:ext uri="{0D108BD9-81ED-4DB2-BD59-A6C34878D82A}">
                    <a16:rowId xmlns:a16="http://schemas.microsoft.com/office/drawing/2014/main" val="10005"/>
                  </a:ext>
                </a:extLst>
              </a:tr>
              <a:tr h="474866">
                <a:tc>
                  <a:txBody>
                    <a:bodyPr/>
                    <a:lstStyle/>
                    <a:p>
                      <a:pPr algn="l" fontAlgn="b"/>
                      <a:r>
                        <a:rPr lang="it-IT" sz="1800" u="none" strike="noStrike" dirty="0">
                          <a:solidFill>
                            <a:schemeClr val="bg1"/>
                          </a:solidFill>
                          <a:effectLst/>
                          <a:latin typeface="Garamond" panose="02020404030301010803" pitchFamily="18" charset="0"/>
                        </a:rPr>
                        <a:t>Liceo Scienze Umane Economico- Sociale</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bg1">
                        <a:lumMod val="75000"/>
                      </a:schemeClr>
                    </a:solidFill>
                  </a:tcPr>
                </a:tc>
                <a:tc>
                  <a:txBody>
                    <a:bodyPr/>
                    <a:lstStyle/>
                    <a:p>
                      <a:pPr algn="r" fontAlgn="b"/>
                      <a:r>
                        <a:rPr lang="it-IT" sz="1800" u="none" strike="noStrike" dirty="0">
                          <a:solidFill>
                            <a:schemeClr val="bg1"/>
                          </a:solidFill>
                          <a:effectLst/>
                          <a:latin typeface="Garamond" panose="02020404030301010803" pitchFamily="18" charset="0"/>
                        </a:rPr>
                        <a:t>3,98%</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bg1">
                        <a:lumMod val="75000"/>
                      </a:schemeClr>
                    </a:solidFill>
                  </a:tcPr>
                </a:tc>
                <a:extLst>
                  <a:ext uri="{0D108BD9-81ED-4DB2-BD59-A6C34878D82A}">
                    <a16:rowId xmlns:a16="http://schemas.microsoft.com/office/drawing/2014/main" val="10006"/>
                  </a:ext>
                </a:extLst>
              </a:tr>
              <a:tr h="474866">
                <a:tc>
                  <a:txBody>
                    <a:bodyPr/>
                    <a:lstStyle/>
                    <a:p>
                      <a:pPr algn="l" fontAlgn="b"/>
                      <a:r>
                        <a:rPr lang="it-IT" sz="1800" u="none" strike="noStrike" dirty="0">
                          <a:solidFill>
                            <a:schemeClr val="bg1">
                              <a:lumMod val="50000"/>
                            </a:schemeClr>
                          </a:solidFill>
                          <a:effectLst/>
                          <a:latin typeface="Garamond" panose="02020404030301010803" pitchFamily="18" charset="0"/>
                        </a:rPr>
                        <a:t>Liceo Coreutico - Sezione Musicale</a:t>
                      </a:r>
                      <a:endParaRPr lang="it-IT" sz="1800" b="0" i="0" u="none" strike="noStrike" dirty="0">
                        <a:solidFill>
                          <a:schemeClr val="bg1">
                            <a:lumMod val="50000"/>
                          </a:schemeClr>
                        </a:solidFill>
                        <a:effectLst/>
                        <a:latin typeface="Garamond" panose="02020404030301010803" pitchFamily="18" charset="0"/>
                      </a:endParaRPr>
                    </a:p>
                  </a:txBody>
                  <a:tcPr marL="9525" marR="9525" marT="9525" marB="0" anchor="ctr">
                    <a:solidFill>
                      <a:srgbClr val="FFCCFF"/>
                    </a:solidFill>
                  </a:tcPr>
                </a:tc>
                <a:tc>
                  <a:txBody>
                    <a:bodyPr/>
                    <a:lstStyle/>
                    <a:p>
                      <a:pPr algn="r" fontAlgn="b"/>
                      <a:r>
                        <a:rPr lang="it-IT" sz="1800" u="none" strike="noStrike" dirty="0">
                          <a:solidFill>
                            <a:schemeClr val="bg1">
                              <a:lumMod val="50000"/>
                            </a:schemeClr>
                          </a:solidFill>
                          <a:effectLst/>
                          <a:latin typeface="Garamond" panose="02020404030301010803" pitchFamily="18" charset="0"/>
                        </a:rPr>
                        <a:t>1,00%</a:t>
                      </a:r>
                      <a:endParaRPr lang="it-IT" sz="1800" b="0" i="0" u="none" strike="noStrike" dirty="0">
                        <a:solidFill>
                          <a:schemeClr val="bg1">
                            <a:lumMod val="50000"/>
                          </a:schemeClr>
                        </a:solidFill>
                        <a:effectLst/>
                        <a:latin typeface="Garamond" panose="02020404030301010803" pitchFamily="18" charset="0"/>
                      </a:endParaRPr>
                    </a:p>
                  </a:txBody>
                  <a:tcPr marL="9525" marR="9525" marT="9525" marB="0" anchor="ctr">
                    <a:solidFill>
                      <a:srgbClr val="FFCCFF"/>
                    </a:solidFill>
                  </a:tcPr>
                </a:tc>
                <a:extLst>
                  <a:ext uri="{0D108BD9-81ED-4DB2-BD59-A6C34878D82A}">
                    <a16:rowId xmlns:a16="http://schemas.microsoft.com/office/drawing/2014/main" val="10007"/>
                  </a:ext>
                </a:extLst>
              </a:tr>
              <a:tr h="241485">
                <a:tc>
                  <a:txBody>
                    <a:bodyPr/>
                    <a:lstStyle/>
                    <a:p>
                      <a:pPr algn="l" fontAlgn="b"/>
                      <a:r>
                        <a:rPr lang="it-IT" sz="1800" u="none" strike="noStrike" dirty="0">
                          <a:solidFill>
                            <a:schemeClr val="bg1">
                              <a:lumMod val="50000"/>
                            </a:schemeClr>
                          </a:solidFill>
                          <a:effectLst/>
                          <a:latin typeface="Garamond" panose="02020404030301010803" pitchFamily="18" charset="0"/>
                        </a:rPr>
                        <a:t>Liceo Artistico</a:t>
                      </a:r>
                      <a:endParaRPr lang="it-IT" sz="1800" b="0" i="0" u="none" strike="noStrike" dirty="0">
                        <a:solidFill>
                          <a:schemeClr val="bg1">
                            <a:lumMod val="50000"/>
                          </a:schemeClr>
                        </a:solidFill>
                        <a:effectLst/>
                        <a:latin typeface="Garamond" panose="02020404030301010803" pitchFamily="18" charset="0"/>
                      </a:endParaRPr>
                    </a:p>
                  </a:txBody>
                  <a:tcPr marL="9525" marR="9525" marT="9525" marB="0" anchor="ctr">
                    <a:solidFill>
                      <a:schemeClr val="accent3">
                        <a:lumMod val="40000"/>
                        <a:lumOff val="60000"/>
                      </a:schemeClr>
                    </a:solidFill>
                  </a:tcPr>
                </a:tc>
                <a:tc>
                  <a:txBody>
                    <a:bodyPr/>
                    <a:lstStyle/>
                    <a:p>
                      <a:pPr algn="r" fontAlgn="b"/>
                      <a:r>
                        <a:rPr lang="it-IT" sz="1800" u="none" strike="noStrike" dirty="0">
                          <a:solidFill>
                            <a:schemeClr val="bg1">
                              <a:lumMod val="50000"/>
                            </a:schemeClr>
                          </a:solidFill>
                          <a:effectLst/>
                          <a:latin typeface="Garamond" panose="02020404030301010803" pitchFamily="18" charset="0"/>
                        </a:rPr>
                        <a:t>8,96%</a:t>
                      </a:r>
                      <a:endParaRPr lang="it-IT" sz="1800" b="0" i="0" u="none" strike="noStrike" dirty="0">
                        <a:solidFill>
                          <a:schemeClr val="bg1">
                            <a:lumMod val="50000"/>
                          </a:schemeClr>
                        </a:solidFill>
                        <a:effectLst/>
                        <a:latin typeface="Garamond" panose="02020404030301010803" pitchFamily="18" charset="0"/>
                      </a:endParaRPr>
                    </a:p>
                  </a:txBody>
                  <a:tcPr marL="9525" marR="9525" marT="9525" marB="0" anchor="ctr">
                    <a:solidFill>
                      <a:schemeClr val="accent3">
                        <a:lumMod val="40000"/>
                        <a:lumOff val="60000"/>
                      </a:schemeClr>
                    </a:solidFill>
                  </a:tcPr>
                </a:tc>
                <a:extLst>
                  <a:ext uri="{0D108BD9-81ED-4DB2-BD59-A6C34878D82A}">
                    <a16:rowId xmlns:a16="http://schemas.microsoft.com/office/drawing/2014/main" val="10008"/>
                  </a:ext>
                </a:extLst>
              </a:tr>
            </a:tbl>
          </a:graphicData>
        </a:graphic>
      </p:graphicFrame>
      <p:sp>
        <p:nvSpPr>
          <p:cNvPr id="7" name="CasellaDiTesto 6"/>
          <p:cNvSpPr txBox="1"/>
          <p:nvPr/>
        </p:nvSpPr>
        <p:spPr>
          <a:xfrm>
            <a:off x="2771800" y="5949280"/>
            <a:ext cx="2952328" cy="830997"/>
          </a:xfrm>
          <a:prstGeom prst="rect">
            <a:avLst/>
          </a:prstGeom>
          <a:noFill/>
        </p:spPr>
        <p:txBody>
          <a:bodyPr wrap="square" rtlCol="0">
            <a:spAutoFit/>
          </a:bodyPr>
          <a:lstStyle/>
          <a:p>
            <a:pPr algn="just"/>
            <a:r>
              <a:rPr lang="it-IT" sz="2400" i="1" dirty="0">
                <a:latin typeface="Garamond" panose="02020404030301010803" pitchFamily="18" charset="0"/>
              </a:rPr>
              <a:t>*le percentuali si riferiscono al totale degli studenti</a:t>
            </a:r>
          </a:p>
        </p:txBody>
      </p:sp>
      <p:graphicFrame>
        <p:nvGraphicFramePr>
          <p:cNvPr id="6" name="Grafico 5"/>
          <p:cNvGraphicFramePr>
            <a:graphicFrameLocks/>
          </p:cNvGraphicFramePr>
          <p:nvPr>
            <p:extLst>
              <p:ext uri="{D42A27DB-BD31-4B8C-83A1-F6EECF244321}">
                <p14:modId xmlns:p14="http://schemas.microsoft.com/office/powerpoint/2010/main" val="33344612"/>
              </p:ext>
            </p:extLst>
          </p:nvPr>
        </p:nvGraphicFramePr>
        <p:xfrm>
          <a:off x="3995935" y="741570"/>
          <a:ext cx="5181465" cy="51357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21103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normAutofit/>
          </a:bodyPr>
          <a:lstStyle/>
          <a:p>
            <a:pPr marL="0" indent="0" algn="ctr">
              <a:buNone/>
            </a:pPr>
            <a:r>
              <a:rPr lang="it-IT" dirty="0">
                <a:latin typeface="Garamond" panose="02020404030301010803" pitchFamily="18" charset="0"/>
              </a:rPr>
              <a:t>Istituti Tecnici</a:t>
            </a:r>
          </a:p>
        </p:txBody>
      </p:sp>
      <p:graphicFrame>
        <p:nvGraphicFramePr>
          <p:cNvPr id="4" name="Tabella 3"/>
          <p:cNvGraphicFramePr>
            <a:graphicFrameLocks noGrp="1"/>
          </p:cNvGraphicFramePr>
          <p:nvPr>
            <p:extLst>
              <p:ext uri="{D42A27DB-BD31-4B8C-83A1-F6EECF244321}">
                <p14:modId xmlns:p14="http://schemas.microsoft.com/office/powerpoint/2010/main" val="2911036675"/>
              </p:ext>
            </p:extLst>
          </p:nvPr>
        </p:nvGraphicFramePr>
        <p:xfrm>
          <a:off x="1187624" y="2207563"/>
          <a:ext cx="2520280" cy="2232660"/>
        </p:xfrm>
        <a:graphic>
          <a:graphicData uri="http://schemas.openxmlformats.org/drawingml/2006/table">
            <a:tbl>
              <a:tblPr>
                <a:tableStyleId>{5C22544A-7EE6-4342-B048-85BDC9FD1C3A}</a:tableStyleId>
              </a:tblPr>
              <a:tblGrid>
                <a:gridCol w="1982215">
                  <a:extLst>
                    <a:ext uri="{9D8B030D-6E8A-4147-A177-3AD203B41FA5}">
                      <a16:colId xmlns:a16="http://schemas.microsoft.com/office/drawing/2014/main" val="20000"/>
                    </a:ext>
                  </a:extLst>
                </a:gridCol>
                <a:gridCol w="538065">
                  <a:extLst>
                    <a:ext uri="{9D8B030D-6E8A-4147-A177-3AD203B41FA5}">
                      <a16:colId xmlns:a16="http://schemas.microsoft.com/office/drawing/2014/main" val="20001"/>
                    </a:ext>
                  </a:extLst>
                </a:gridCol>
              </a:tblGrid>
              <a:tr h="450153">
                <a:tc>
                  <a:txBody>
                    <a:bodyPr/>
                    <a:lstStyle/>
                    <a:p>
                      <a:pPr algn="l" fontAlgn="b"/>
                      <a:r>
                        <a:rPr lang="it-IT" sz="1800" u="none" strike="noStrike" dirty="0">
                          <a:solidFill>
                            <a:schemeClr val="bg1"/>
                          </a:solidFill>
                          <a:effectLst/>
                          <a:latin typeface="Garamond" panose="02020404030301010803" pitchFamily="18" charset="0"/>
                        </a:rPr>
                        <a:t>Istituto Tecnico - settore Economico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r" fontAlgn="b"/>
                      <a:r>
                        <a:rPr lang="it-IT" sz="1800" u="none" strike="noStrike" dirty="0">
                          <a:solidFill>
                            <a:schemeClr val="bg1"/>
                          </a:solidFill>
                          <a:effectLst/>
                          <a:latin typeface="Garamond" panose="02020404030301010803" pitchFamily="18" charset="0"/>
                        </a:rPr>
                        <a:t>9,45%</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extLst>
                  <a:ext uri="{0D108BD9-81ED-4DB2-BD59-A6C34878D82A}">
                    <a16:rowId xmlns:a16="http://schemas.microsoft.com/office/drawing/2014/main" val="10000"/>
                  </a:ext>
                </a:extLst>
              </a:tr>
              <a:tr h="450153">
                <a:tc>
                  <a:txBody>
                    <a:bodyPr/>
                    <a:lstStyle/>
                    <a:p>
                      <a:pPr algn="l" fontAlgn="b"/>
                      <a:r>
                        <a:rPr lang="it-IT" sz="1800" u="none" strike="noStrike" dirty="0">
                          <a:solidFill>
                            <a:schemeClr val="bg1"/>
                          </a:solidFill>
                          <a:effectLst/>
                          <a:latin typeface="Garamond" panose="02020404030301010803" pitchFamily="18" charset="0"/>
                        </a:rPr>
                        <a:t>Istituto Tecnico Economico Turismo</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r" fontAlgn="b"/>
                      <a:r>
                        <a:rPr lang="it-IT" sz="1800" u="none" strike="noStrike" dirty="0">
                          <a:solidFill>
                            <a:schemeClr val="bg1"/>
                          </a:solidFill>
                          <a:effectLst/>
                          <a:latin typeface="Garamond" panose="02020404030301010803" pitchFamily="18" charset="0"/>
                        </a:rPr>
                        <a:t>1,99%</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extLst>
                  <a:ext uri="{0D108BD9-81ED-4DB2-BD59-A6C34878D82A}">
                    <a16:rowId xmlns:a16="http://schemas.microsoft.com/office/drawing/2014/main" val="10001"/>
                  </a:ext>
                </a:extLst>
              </a:tr>
              <a:tr h="450153">
                <a:tc>
                  <a:txBody>
                    <a:bodyPr/>
                    <a:lstStyle/>
                    <a:p>
                      <a:pPr algn="l" fontAlgn="b"/>
                      <a:r>
                        <a:rPr lang="it-IT" sz="1800" u="none" strike="noStrike" dirty="0">
                          <a:solidFill>
                            <a:schemeClr val="bg1"/>
                          </a:solidFill>
                          <a:effectLst/>
                          <a:latin typeface="Garamond" panose="02020404030301010803" pitchFamily="18" charset="0"/>
                        </a:rPr>
                        <a:t>Istituto Tecnico Tecnologico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r" fontAlgn="b"/>
                      <a:r>
                        <a:rPr lang="it-IT" sz="1800" u="none" strike="noStrike" dirty="0">
                          <a:solidFill>
                            <a:schemeClr val="bg1"/>
                          </a:solidFill>
                          <a:effectLst/>
                          <a:latin typeface="Garamond" panose="02020404030301010803" pitchFamily="18" charset="0"/>
                        </a:rPr>
                        <a:t>8,96%</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r h="450153">
                <a:tc>
                  <a:txBody>
                    <a:bodyPr/>
                    <a:lstStyle/>
                    <a:p>
                      <a:pPr algn="l" fontAlgn="b"/>
                      <a:r>
                        <a:rPr lang="it-IT" sz="1800" u="none" strike="noStrike" dirty="0">
                          <a:solidFill>
                            <a:schemeClr val="bg1"/>
                          </a:solidFill>
                          <a:effectLst/>
                          <a:latin typeface="Garamond" panose="02020404030301010803" pitchFamily="18" charset="0"/>
                        </a:rPr>
                        <a:t>Istituto Tecnico Tecnologico Agraria</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tc>
                  <a:txBody>
                    <a:bodyPr/>
                    <a:lstStyle/>
                    <a:p>
                      <a:pPr algn="r" fontAlgn="b"/>
                      <a:r>
                        <a:rPr lang="it-IT" sz="1800" u="none" strike="noStrike" dirty="0">
                          <a:solidFill>
                            <a:schemeClr val="bg1"/>
                          </a:solidFill>
                          <a:effectLst/>
                          <a:latin typeface="Garamond" panose="02020404030301010803" pitchFamily="18" charset="0"/>
                        </a:rPr>
                        <a:t>1,49%</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7030A0"/>
                    </a:solidFill>
                  </a:tcPr>
                </a:tc>
                <a:extLst>
                  <a:ext uri="{0D108BD9-81ED-4DB2-BD59-A6C34878D82A}">
                    <a16:rowId xmlns:a16="http://schemas.microsoft.com/office/drawing/2014/main" val="10003"/>
                  </a:ext>
                </a:extLst>
              </a:tr>
            </a:tbl>
          </a:graphicData>
        </a:graphic>
      </p:graphicFrame>
      <p:sp>
        <p:nvSpPr>
          <p:cNvPr id="7" name="CasellaDiTesto 6"/>
          <p:cNvSpPr txBox="1"/>
          <p:nvPr/>
        </p:nvSpPr>
        <p:spPr>
          <a:xfrm>
            <a:off x="1475656" y="5877272"/>
            <a:ext cx="2952328" cy="830997"/>
          </a:xfrm>
          <a:prstGeom prst="rect">
            <a:avLst/>
          </a:prstGeom>
          <a:noFill/>
        </p:spPr>
        <p:txBody>
          <a:bodyPr wrap="square" rtlCol="0">
            <a:spAutoFit/>
          </a:bodyPr>
          <a:lstStyle/>
          <a:p>
            <a:pPr algn="just"/>
            <a:r>
              <a:rPr lang="it-IT" sz="2400" i="1" dirty="0">
                <a:latin typeface="Garamond" panose="02020404030301010803" pitchFamily="18" charset="0"/>
              </a:rPr>
              <a:t>*le percentuali si riferiscono al totale degli studenti</a:t>
            </a:r>
          </a:p>
        </p:txBody>
      </p:sp>
      <p:graphicFrame>
        <p:nvGraphicFramePr>
          <p:cNvPr id="8" name="Grafico 7"/>
          <p:cNvGraphicFramePr>
            <a:graphicFrameLocks/>
          </p:cNvGraphicFramePr>
          <p:nvPr>
            <p:extLst>
              <p:ext uri="{D42A27DB-BD31-4B8C-83A1-F6EECF244321}">
                <p14:modId xmlns:p14="http://schemas.microsoft.com/office/powerpoint/2010/main" val="572052920"/>
              </p:ext>
            </p:extLst>
          </p:nvPr>
        </p:nvGraphicFramePr>
        <p:xfrm>
          <a:off x="3923928" y="908720"/>
          <a:ext cx="4830633"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067195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normAutofit/>
          </a:bodyPr>
          <a:lstStyle/>
          <a:p>
            <a:pPr marL="0" indent="0" algn="ctr">
              <a:buNone/>
            </a:pPr>
            <a:r>
              <a:rPr lang="it-IT" dirty="0">
                <a:latin typeface="Garamond" panose="02020404030301010803" pitchFamily="18" charset="0"/>
              </a:rPr>
              <a:t>Istituti Professionali</a:t>
            </a:r>
          </a:p>
        </p:txBody>
      </p:sp>
      <p:graphicFrame>
        <p:nvGraphicFramePr>
          <p:cNvPr id="4" name="Tabella 3"/>
          <p:cNvGraphicFramePr>
            <a:graphicFrameLocks noGrp="1"/>
          </p:cNvGraphicFramePr>
          <p:nvPr>
            <p:extLst>
              <p:ext uri="{D42A27DB-BD31-4B8C-83A1-F6EECF244321}">
                <p14:modId xmlns:p14="http://schemas.microsoft.com/office/powerpoint/2010/main" val="4076500794"/>
              </p:ext>
            </p:extLst>
          </p:nvPr>
        </p:nvGraphicFramePr>
        <p:xfrm>
          <a:off x="1331640" y="2564904"/>
          <a:ext cx="2808312" cy="2497455"/>
        </p:xfrm>
        <a:graphic>
          <a:graphicData uri="http://schemas.openxmlformats.org/drawingml/2006/table">
            <a:tbl>
              <a:tblPr>
                <a:tableStyleId>{5C22544A-7EE6-4342-B048-85BDC9FD1C3A}</a:tableStyleId>
              </a:tblPr>
              <a:tblGrid>
                <a:gridCol w="2114012">
                  <a:extLst>
                    <a:ext uri="{9D8B030D-6E8A-4147-A177-3AD203B41FA5}">
                      <a16:colId xmlns:a16="http://schemas.microsoft.com/office/drawing/2014/main" val="20000"/>
                    </a:ext>
                  </a:extLst>
                </a:gridCol>
                <a:gridCol w="694300">
                  <a:extLst>
                    <a:ext uri="{9D8B030D-6E8A-4147-A177-3AD203B41FA5}">
                      <a16:colId xmlns:a16="http://schemas.microsoft.com/office/drawing/2014/main" val="20001"/>
                    </a:ext>
                  </a:extLst>
                </a:gridCol>
              </a:tblGrid>
              <a:tr h="792088">
                <a:tc>
                  <a:txBody>
                    <a:bodyPr/>
                    <a:lstStyle/>
                    <a:p>
                      <a:pPr algn="l" fontAlgn="b"/>
                      <a:r>
                        <a:rPr lang="it-IT" sz="1800" u="none" strike="noStrike" dirty="0">
                          <a:solidFill>
                            <a:schemeClr val="bg1"/>
                          </a:solidFill>
                          <a:effectLst/>
                          <a:latin typeface="Garamond" panose="02020404030301010803" pitchFamily="18" charset="0"/>
                        </a:rPr>
                        <a:t>Istituto Professionale Enogastronomia e Os. Alberghiera</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r" fontAlgn="b"/>
                      <a:r>
                        <a:rPr lang="it-IT" sz="1800" u="none" strike="noStrike" dirty="0">
                          <a:solidFill>
                            <a:schemeClr val="bg1"/>
                          </a:solidFill>
                          <a:effectLst/>
                          <a:latin typeface="Garamond" panose="02020404030301010803" pitchFamily="18" charset="0"/>
                        </a:rPr>
                        <a:t>1,49%</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extLst>
                  <a:ext uri="{0D108BD9-81ED-4DB2-BD59-A6C34878D82A}">
                    <a16:rowId xmlns:a16="http://schemas.microsoft.com/office/drawing/2014/main" val="10000"/>
                  </a:ext>
                </a:extLst>
              </a:tr>
              <a:tr h="792088">
                <a:tc>
                  <a:txBody>
                    <a:bodyPr/>
                    <a:lstStyle/>
                    <a:p>
                      <a:pPr algn="l" fontAlgn="b"/>
                      <a:r>
                        <a:rPr lang="it-IT" sz="1800" u="none" strike="noStrike" dirty="0">
                          <a:solidFill>
                            <a:schemeClr val="bg1"/>
                          </a:solidFill>
                          <a:effectLst/>
                          <a:latin typeface="Garamond" panose="02020404030301010803" pitchFamily="18" charset="0"/>
                        </a:rPr>
                        <a:t>Istituto Professionale Industria Artigianato made in </a:t>
                      </a:r>
                      <a:r>
                        <a:rPr lang="it-IT" sz="1800" u="none" strike="noStrike" dirty="0" err="1">
                          <a:solidFill>
                            <a:schemeClr val="bg1"/>
                          </a:solidFill>
                          <a:effectLst/>
                          <a:latin typeface="Garamond" panose="02020404030301010803" pitchFamily="18" charset="0"/>
                        </a:rPr>
                        <a:t>Italy</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tc>
                  <a:txBody>
                    <a:bodyPr/>
                    <a:lstStyle/>
                    <a:p>
                      <a:pPr algn="r" fontAlgn="b"/>
                      <a:r>
                        <a:rPr lang="it-IT" sz="1800" u="none" strike="noStrike" dirty="0">
                          <a:solidFill>
                            <a:schemeClr val="bg1"/>
                          </a:solidFill>
                          <a:effectLst/>
                          <a:latin typeface="Garamond" panose="02020404030301010803" pitchFamily="18" charset="0"/>
                        </a:rPr>
                        <a:t>1,00%</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C00000"/>
                    </a:solidFill>
                  </a:tcPr>
                </a:tc>
                <a:extLst>
                  <a:ext uri="{0D108BD9-81ED-4DB2-BD59-A6C34878D82A}">
                    <a16:rowId xmlns:a16="http://schemas.microsoft.com/office/drawing/2014/main" val="10001"/>
                  </a:ext>
                </a:extLst>
              </a:tr>
              <a:tr h="792088">
                <a:tc>
                  <a:txBody>
                    <a:bodyPr/>
                    <a:lstStyle/>
                    <a:p>
                      <a:pPr algn="l" fontAlgn="b"/>
                      <a:r>
                        <a:rPr lang="it-IT" sz="1800" u="none" strike="noStrike">
                          <a:solidFill>
                            <a:schemeClr val="bg1"/>
                          </a:solidFill>
                          <a:effectLst/>
                          <a:latin typeface="Garamond" panose="02020404030301010803" pitchFamily="18" charset="0"/>
                        </a:rPr>
                        <a:t>Istituto Professionale - indirizzo Servizi commerciali</a:t>
                      </a:r>
                      <a:endParaRPr lang="it-IT" sz="1800" b="0" i="0" u="none" strike="noStrike">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tc>
                  <a:txBody>
                    <a:bodyPr/>
                    <a:lstStyle/>
                    <a:p>
                      <a:pPr algn="r" fontAlgn="b"/>
                      <a:r>
                        <a:rPr lang="it-IT" sz="1800" u="none" strike="noStrike" dirty="0">
                          <a:solidFill>
                            <a:schemeClr val="bg1"/>
                          </a:solidFill>
                          <a:effectLst/>
                          <a:latin typeface="Garamond" panose="02020404030301010803" pitchFamily="18" charset="0"/>
                        </a:rPr>
                        <a:t>0,00%</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3">
                        <a:lumMod val="75000"/>
                      </a:schemeClr>
                    </a:solidFill>
                  </a:tcPr>
                </a:tc>
                <a:extLst>
                  <a:ext uri="{0D108BD9-81ED-4DB2-BD59-A6C34878D82A}">
                    <a16:rowId xmlns:a16="http://schemas.microsoft.com/office/drawing/2014/main" val="10002"/>
                  </a:ext>
                </a:extLst>
              </a:tr>
            </a:tbl>
          </a:graphicData>
        </a:graphic>
      </p:graphicFrame>
      <p:sp>
        <p:nvSpPr>
          <p:cNvPr id="7" name="CasellaDiTesto 6"/>
          <p:cNvSpPr txBox="1"/>
          <p:nvPr/>
        </p:nvSpPr>
        <p:spPr>
          <a:xfrm>
            <a:off x="1192248" y="5877272"/>
            <a:ext cx="2952328" cy="830997"/>
          </a:xfrm>
          <a:prstGeom prst="rect">
            <a:avLst/>
          </a:prstGeom>
          <a:noFill/>
        </p:spPr>
        <p:txBody>
          <a:bodyPr wrap="square" rtlCol="0">
            <a:spAutoFit/>
          </a:bodyPr>
          <a:lstStyle/>
          <a:p>
            <a:pPr algn="just"/>
            <a:r>
              <a:rPr lang="it-IT" sz="2400" i="1" dirty="0">
                <a:latin typeface="Garamond" panose="02020404030301010803" pitchFamily="18" charset="0"/>
              </a:rPr>
              <a:t>*le percentuali si riferiscono al totale degli studenti</a:t>
            </a:r>
          </a:p>
        </p:txBody>
      </p:sp>
      <p:graphicFrame>
        <p:nvGraphicFramePr>
          <p:cNvPr id="6" name="Grafico 5"/>
          <p:cNvGraphicFramePr>
            <a:graphicFrameLocks/>
          </p:cNvGraphicFramePr>
          <p:nvPr>
            <p:extLst>
              <p:ext uri="{D42A27DB-BD31-4B8C-83A1-F6EECF244321}">
                <p14:modId xmlns:p14="http://schemas.microsoft.com/office/powerpoint/2010/main" val="3485722920"/>
              </p:ext>
            </p:extLst>
          </p:nvPr>
        </p:nvGraphicFramePr>
        <p:xfrm>
          <a:off x="4644008" y="1412776"/>
          <a:ext cx="4104456"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98630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a:xfrm>
            <a:off x="0" y="44624"/>
            <a:ext cx="9144000" cy="1143000"/>
          </a:xfrm>
        </p:spPr>
        <p:txBody>
          <a:bodyPr/>
          <a:lstStyle/>
          <a:p>
            <a:pPr marL="0" indent="0" algn="ctr">
              <a:buNone/>
            </a:pPr>
            <a:r>
              <a:rPr lang="it-IT" dirty="0">
                <a:latin typeface="Garamond" panose="02020404030301010803" pitchFamily="18" charset="0"/>
              </a:rPr>
              <a:t>Quesito: «Sono una persona sensibile?»</a:t>
            </a:r>
          </a:p>
        </p:txBody>
      </p:sp>
      <p:graphicFrame>
        <p:nvGraphicFramePr>
          <p:cNvPr id="6" name="Grafico 5"/>
          <p:cNvGraphicFramePr>
            <a:graphicFrameLocks/>
          </p:cNvGraphicFramePr>
          <p:nvPr>
            <p:extLst>
              <p:ext uri="{D42A27DB-BD31-4B8C-83A1-F6EECF244321}">
                <p14:modId xmlns:p14="http://schemas.microsoft.com/office/powerpoint/2010/main" val="1658761748"/>
              </p:ext>
            </p:extLst>
          </p:nvPr>
        </p:nvGraphicFramePr>
        <p:xfrm>
          <a:off x="0" y="1657350"/>
          <a:ext cx="9143999" cy="5200650"/>
        </p:xfrm>
        <a:graphic>
          <a:graphicData uri="http://schemas.openxmlformats.org/drawingml/2006/chart">
            <c:chart xmlns:c="http://schemas.openxmlformats.org/drawingml/2006/chart" xmlns:r="http://schemas.openxmlformats.org/officeDocument/2006/relationships" r:id="rId2"/>
          </a:graphicData>
        </a:graphic>
      </p:graphicFrame>
      <p:sp>
        <p:nvSpPr>
          <p:cNvPr id="2" name="CasellaDiTesto 1"/>
          <p:cNvSpPr txBox="1"/>
          <p:nvPr/>
        </p:nvSpPr>
        <p:spPr>
          <a:xfrm>
            <a:off x="251520" y="6309320"/>
            <a:ext cx="136815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POCO</a:t>
            </a:r>
          </a:p>
        </p:txBody>
      </p:sp>
      <p:sp>
        <p:nvSpPr>
          <p:cNvPr id="8" name="CasellaDiTesto 7"/>
          <p:cNvSpPr txBox="1"/>
          <p:nvPr/>
        </p:nvSpPr>
        <p:spPr>
          <a:xfrm>
            <a:off x="7524328" y="6309320"/>
            <a:ext cx="136815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MOLTO</a:t>
            </a:r>
          </a:p>
        </p:txBody>
      </p:sp>
      <p:sp>
        <p:nvSpPr>
          <p:cNvPr id="9" name="Freccia a destra 8"/>
          <p:cNvSpPr/>
          <p:nvPr/>
        </p:nvSpPr>
        <p:spPr>
          <a:xfrm>
            <a:off x="1691680" y="6412686"/>
            <a:ext cx="2016224"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p:cNvSpPr txBox="1"/>
          <p:nvPr/>
        </p:nvSpPr>
        <p:spPr>
          <a:xfrm>
            <a:off x="3779912" y="6309320"/>
            <a:ext cx="172819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ABBASTANZA</a:t>
            </a:r>
          </a:p>
        </p:txBody>
      </p:sp>
      <p:sp>
        <p:nvSpPr>
          <p:cNvPr id="11" name="Freccia a destra 10"/>
          <p:cNvSpPr/>
          <p:nvPr/>
        </p:nvSpPr>
        <p:spPr>
          <a:xfrm>
            <a:off x="5652120" y="6412686"/>
            <a:ext cx="1728192"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350755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7184"/>
            <a:ext cx="9144000" cy="1143000"/>
          </a:xfrm>
        </p:spPr>
        <p:txBody>
          <a:bodyPr>
            <a:noAutofit/>
          </a:bodyPr>
          <a:lstStyle/>
          <a:p>
            <a:pPr marL="0" indent="0" algn="ctr">
              <a:buNone/>
            </a:pPr>
            <a:r>
              <a:rPr lang="it-IT" sz="4000" dirty="0">
                <a:latin typeface="Garamond" panose="02020404030301010803" pitchFamily="18" charset="0"/>
              </a:rPr>
              <a:t>Quesito: «Quanto il Consiglio Orientativo ha influenzato la tua scelta?»</a:t>
            </a:r>
          </a:p>
        </p:txBody>
      </p:sp>
      <p:sp>
        <p:nvSpPr>
          <p:cNvPr id="6" name="CasellaDiTesto 5"/>
          <p:cNvSpPr txBox="1"/>
          <p:nvPr/>
        </p:nvSpPr>
        <p:spPr>
          <a:xfrm>
            <a:off x="0" y="6309320"/>
            <a:ext cx="161967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POCO</a:t>
            </a:r>
          </a:p>
        </p:txBody>
      </p:sp>
      <p:sp>
        <p:nvSpPr>
          <p:cNvPr id="8" name="CasellaDiTesto 7"/>
          <p:cNvSpPr txBox="1"/>
          <p:nvPr/>
        </p:nvSpPr>
        <p:spPr>
          <a:xfrm>
            <a:off x="7524328" y="6309320"/>
            <a:ext cx="136815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MOLTO</a:t>
            </a:r>
          </a:p>
        </p:txBody>
      </p:sp>
      <p:sp>
        <p:nvSpPr>
          <p:cNvPr id="9" name="Freccia a destra 8"/>
          <p:cNvSpPr/>
          <p:nvPr/>
        </p:nvSpPr>
        <p:spPr>
          <a:xfrm>
            <a:off x="1691680" y="6412686"/>
            <a:ext cx="2016224"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p:cNvSpPr txBox="1"/>
          <p:nvPr/>
        </p:nvSpPr>
        <p:spPr>
          <a:xfrm>
            <a:off x="3779912" y="6309320"/>
            <a:ext cx="172819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ABBASTANZA</a:t>
            </a:r>
          </a:p>
        </p:txBody>
      </p:sp>
      <p:sp>
        <p:nvSpPr>
          <p:cNvPr id="11" name="Freccia a destra 10"/>
          <p:cNvSpPr/>
          <p:nvPr/>
        </p:nvSpPr>
        <p:spPr>
          <a:xfrm>
            <a:off x="5652120" y="6412686"/>
            <a:ext cx="1728192"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2" name="Grafico 11"/>
          <p:cNvGraphicFramePr>
            <a:graphicFrameLocks/>
          </p:cNvGraphicFramePr>
          <p:nvPr>
            <p:extLst>
              <p:ext uri="{D42A27DB-BD31-4B8C-83A1-F6EECF244321}">
                <p14:modId xmlns:p14="http://schemas.microsoft.com/office/powerpoint/2010/main" val="13478230"/>
              </p:ext>
            </p:extLst>
          </p:nvPr>
        </p:nvGraphicFramePr>
        <p:xfrm>
          <a:off x="0" y="1107320"/>
          <a:ext cx="9144000" cy="520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50903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7184"/>
            <a:ext cx="9144000" cy="1143000"/>
          </a:xfrm>
        </p:spPr>
        <p:txBody>
          <a:bodyPr>
            <a:noAutofit/>
          </a:bodyPr>
          <a:lstStyle/>
          <a:p>
            <a:pPr marL="0" indent="0" algn="ctr">
              <a:buNone/>
            </a:pPr>
            <a:r>
              <a:rPr lang="it-IT" sz="4000" dirty="0">
                <a:latin typeface="Garamond" panose="02020404030301010803" pitchFamily="18" charset="0"/>
              </a:rPr>
              <a:t>Quesito: «</a:t>
            </a:r>
            <a:r>
              <a:rPr lang="it-IT" sz="4000" b="0" dirty="0">
                <a:effectLst/>
                <a:latin typeface="Garamond" panose="02020404030301010803" pitchFamily="18" charset="0"/>
              </a:rPr>
              <a:t>La mia scelta è in linea con il Consiglio Orientativo che mi è stato dato?</a:t>
            </a:r>
            <a:endParaRPr lang="it-IT" sz="4000" dirty="0">
              <a:latin typeface="Garamond" panose="02020404030301010803" pitchFamily="18" charset="0"/>
            </a:endParaRPr>
          </a:p>
        </p:txBody>
      </p:sp>
      <p:graphicFrame>
        <p:nvGraphicFramePr>
          <p:cNvPr id="13" name="Grafico 12"/>
          <p:cNvGraphicFramePr>
            <a:graphicFrameLocks/>
          </p:cNvGraphicFramePr>
          <p:nvPr>
            <p:extLst>
              <p:ext uri="{D42A27DB-BD31-4B8C-83A1-F6EECF244321}">
                <p14:modId xmlns:p14="http://schemas.microsoft.com/office/powerpoint/2010/main" val="3251987934"/>
              </p:ext>
            </p:extLst>
          </p:nvPr>
        </p:nvGraphicFramePr>
        <p:xfrm>
          <a:off x="323528" y="1321562"/>
          <a:ext cx="8424936" cy="5275790"/>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1979712" y="2420888"/>
            <a:ext cx="936104" cy="461665"/>
          </a:xfrm>
          <a:prstGeom prst="rect">
            <a:avLst/>
          </a:prstGeom>
          <a:noFill/>
        </p:spPr>
        <p:txBody>
          <a:bodyPr wrap="square" rtlCol="0">
            <a:spAutoFit/>
          </a:bodyPr>
          <a:lstStyle/>
          <a:p>
            <a:pPr algn="ctr"/>
            <a:r>
              <a:rPr lang="it-IT" sz="2400" b="1" i="1" dirty="0">
                <a:solidFill>
                  <a:schemeClr val="bg1"/>
                </a:solidFill>
                <a:latin typeface="Garamond" panose="02020404030301010803" pitchFamily="18" charset="0"/>
              </a:rPr>
              <a:t>NO</a:t>
            </a:r>
          </a:p>
        </p:txBody>
      </p:sp>
      <p:sp>
        <p:nvSpPr>
          <p:cNvPr id="14" name="CasellaDiTesto 13"/>
          <p:cNvSpPr txBox="1"/>
          <p:nvPr/>
        </p:nvSpPr>
        <p:spPr>
          <a:xfrm>
            <a:off x="5760132" y="3805543"/>
            <a:ext cx="936104" cy="461665"/>
          </a:xfrm>
          <a:prstGeom prst="rect">
            <a:avLst/>
          </a:prstGeom>
          <a:noFill/>
        </p:spPr>
        <p:txBody>
          <a:bodyPr wrap="square" rtlCol="0">
            <a:spAutoFit/>
          </a:bodyPr>
          <a:lstStyle/>
          <a:p>
            <a:pPr algn="ctr"/>
            <a:r>
              <a:rPr lang="it-IT" sz="2400" b="1" i="1" dirty="0">
                <a:solidFill>
                  <a:schemeClr val="bg1"/>
                </a:solidFill>
                <a:latin typeface="Garamond" panose="02020404030301010803" pitchFamily="18" charset="0"/>
              </a:rPr>
              <a:t>SI’</a:t>
            </a:r>
          </a:p>
        </p:txBody>
      </p:sp>
    </p:spTree>
    <p:extLst>
      <p:ext uri="{BB962C8B-B14F-4D97-AF65-F5344CB8AC3E}">
        <p14:creationId xmlns:p14="http://schemas.microsoft.com/office/powerpoint/2010/main" val="16272793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co 3"/>
          <p:cNvGraphicFramePr>
            <a:graphicFrameLocks/>
          </p:cNvGraphicFramePr>
          <p:nvPr>
            <p:extLst>
              <p:ext uri="{D42A27DB-BD31-4B8C-83A1-F6EECF244321}">
                <p14:modId xmlns:p14="http://schemas.microsoft.com/office/powerpoint/2010/main" val="2564858273"/>
              </p:ext>
            </p:extLst>
          </p:nvPr>
        </p:nvGraphicFramePr>
        <p:xfrm>
          <a:off x="1259632" y="1596218"/>
          <a:ext cx="7452320" cy="449707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olo 1"/>
          <p:cNvSpPr>
            <a:spLocks noGrp="1"/>
          </p:cNvSpPr>
          <p:nvPr>
            <p:ph type="title"/>
          </p:nvPr>
        </p:nvSpPr>
        <p:spPr>
          <a:xfrm>
            <a:off x="0" y="17184"/>
            <a:ext cx="9144000" cy="1143000"/>
          </a:xfrm>
        </p:spPr>
        <p:txBody>
          <a:bodyPr>
            <a:noAutofit/>
          </a:bodyPr>
          <a:lstStyle/>
          <a:p>
            <a:pPr marL="0" indent="0" algn="ctr">
              <a:buNone/>
            </a:pPr>
            <a:r>
              <a:rPr lang="it-IT" sz="3600" dirty="0">
                <a:latin typeface="Garamond" panose="02020404030301010803" pitchFamily="18" charset="0"/>
              </a:rPr>
              <a:t>Quesito: «</a:t>
            </a:r>
            <a:r>
              <a:rPr lang="it-IT" sz="3600" b="0" dirty="0">
                <a:effectLst/>
                <a:latin typeface="Garamond" panose="02020404030301010803" pitchFamily="18" charset="0"/>
              </a:rPr>
              <a:t>Quali sono le motivazioni che ti hanno spinto a fare una scelta diversa rispetto al Consiglio Orientativo?»</a:t>
            </a:r>
            <a:endParaRPr lang="it-IT" sz="3600" dirty="0">
              <a:latin typeface="Garamond" panose="02020404030301010803" pitchFamily="18" charset="0"/>
            </a:endParaRPr>
          </a:p>
        </p:txBody>
      </p:sp>
      <p:sp>
        <p:nvSpPr>
          <p:cNvPr id="6" name="CasellaDiTesto 5"/>
          <p:cNvSpPr txBox="1"/>
          <p:nvPr/>
        </p:nvSpPr>
        <p:spPr>
          <a:xfrm>
            <a:off x="107504" y="5877272"/>
            <a:ext cx="5832648" cy="830997"/>
          </a:xfrm>
          <a:prstGeom prst="rect">
            <a:avLst/>
          </a:prstGeom>
          <a:noFill/>
        </p:spPr>
        <p:txBody>
          <a:bodyPr wrap="square" rtlCol="0">
            <a:spAutoFit/>
          </a:bodyPr>
          <a:lstStyle/>
          <a:p>
            <a:pPr algn="just"/>
            <a:r>
              <a:rPr lang="it-IT" sz="2400" i="1" dirty="0">
                <a:latin typeface="Garamond" panose="02020404030301010803" pitchFamily="18" charset="0"/>
              </a:rPr>
              <a:t>*le percentuali si riferiscono agli studenti che NON hanno seguito il Consiglio Orientativo</a:t>
            </a:r>
          </a:p>
        </p:txBody>
      </p:sp>
    </p:spTree>
    <p:extLst>
      <p:ext uri="{BB962C8B-B14F-4D97-AF65-F5344CB8AC3E}">
        <p14:creationId xmlns:p14="http://schemas.microsoft.com/office/powerpoint/2010/main" val="3455986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0" y="17184"/>
            <a:ext cx="9144000" cy="1143000"/>
          </a:xfrm>
        </p:spPr>
        <p:txBody>
          <a:bodyPr>
            <a:noAutofit/>
          </a:bodyPr>
          <a:lstStyle/>
          <a:p>
            <a:pPr marL="0" indent="0" algn="ctr">
              <a:buNone/>
            </a:pPr>
            <a:r>
              <a:rPr lang="it-IT" sz="3600" dirty="0">
                <a:latin typeface="Garamond" panose="02020404030301010803" pitchFamily="18" charset="0"/>
              </a:rPr>
              <a:t>Quesito: «</a:t>
            </a:r>
            <a:r>
              <a:rPr lang="it-IT" sz="3600" dirty="0">
                <a:effectLst/>
                <a:latin typeface="Garamond" panose="02020404030301010803" pitchFamily="18" charset="0"/>
              </a:rPr>
              <a:t>Rispetto al Consiglio Orientativo, come descriveresti il percorso scolastico che hai scelto?</a:t>
            </a:r>
            <a:endParaRPr lang="it-IT" sz="3600" dirty="0">
              <a:latin typeface="Garamond" panose="02020404030301010803" pitchFamily="18" charset="0"/>
            </a:endParaRPr>
          </a:p>
        </p:txBody>
      </p:sp>
      <p:graphicFrame>
        <p:nvGraphicFramePr>
          <p:cNvPr id="6" name="Grafico 5"/>
          <p:cNvGraphicFramePr>
            <a:graphicFrameLocks/>
          </p:cNvGraphicFramePr>
          <p:nvPr>
            <p:extLst>
              <p:ext uri="{D42A27DB-BD31-4B8C-83A1-F6EECF244321}">
                <p14:modId xmlns:p14="http://schemas.microsoft.com/office/powerpoint/2010/main" val="3631165620"/>
              </p:ext>
            </p:extLst>
          </p:nvPr>
        </p:nvGraphicFramePr>
        <p:xfrm>
          <a:off x="0" y="1439778"/>
          <a:ext cx="9144000" cy="544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CasellaDiTesto 6"/>
          <p:cNvSpPr txBox="1"/>
          <p:nvPr/>
        </p:nvSpPr>
        <p:spPr>
          <a:xfrm>
            <a:off x="107504" y="5877272"/>
            <a:ext cx="5832648" cy="830997"/>
          </a:xfrm>
          <a:prstGeom prst="rect">
            <a:avLst/>
          </a:prstGeom>
          <a:noFill/>
        </p:spPr>
        <p:txBody>
          <a:bodyPr wrap="square" rtlCol="0">
            <a:spAutoFit/>
          </a:bodyPr>
          <a:lstStyle/>
          <a:p>
            <a:pPr algn="just"/>
            <a:r>
              <a:rPr lang="it-IT" sz="2400" i="1" dirty="0">
                <a:latin typeface="Garamond" panose="02020404030301010803" pitchFamily="18" charset="0"/>
              </a:rPr>
              <a:t>*le percentuali si riferiscono agli studenti che NON hanno seguito il Consiglio Orientativo</a:t>
            </a:r>
          </a:p>
        </p:txBody>
      </p:sp>
    </p:spTree>
    <p:extLst>
      <p:ext uri="{BB962C8B-B14F-4D97-AF65-F5344CB8AC3E}">
        <p14:creationId xmlns:p14="http://schemas.microsoft.com/office/powerpoint/2010/main" val="21847266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Osservazioni</a:t>
            </a:r>
          </a:p>
        </p:txBody>
      </p:sp>
      <p:sp>
        <p:nvSpPr>
          <p:cNvPr id="3" name="Segnaposto contenuto 2"/>
          <p:cNvSpPr>
            <a:spLocks noGrp="1"/>
          </p:cNvSpPr>
          <p:nvPr>
            <p:ph sz="quarter" idx="13"/>
          </p:nvPr>
        </p:nvSpPr>
        <p:spPr>
          <a:xfrm>
            <a:off x="1475656" y="764704"/>
            <a:ext cx="7308304" cy="4941168"/>
          </a:xfrm>
        </p:spPr>
        <p:txBody>
          <a:bodyPr>
            <a:noAutofit/>
          </a:bodyPr>
          <a:lstStyle/>
          <a:p>
            <a:pPr marL="45720" indent="0" algn="just">
              <a:lnSpc>
                <a:spcPct val="170000"/>
              </a:lnSpc>
              <a:buNone/>
            </a:pPr>
            <a:r>
              <a:rPr lang="it-IT" sz="2000" dirty="0">
                <a:latin typeface="Garamond" panose="02020404030301010803" pitchFamily="18" charset="0"/>
              </a:rPr>
              <a:t>Gli esiti del questionario mettono in evidenza che il Consiglio Orientativo, redatto dal Consiglio di Classe, influenzi circa i 2/3 della popolazione scolastica; il 32 % degli studenti non seguono le indicazioni fornite dal Consiglio di Classe. Le motivazioni principali che spingono ad una scelta diversa sono prevalentemente legate ad interessi personali o a una diversa valutazione delle proprie capacità. In generale si può notare che il 68 % degli alunni che fanno una scelta diversa rispetto a quella consigliata, si iscrivono a percorsi di studi più impegnativi rispetto a quelli indicati.</a:t>
            </a:r>
          </a:p>
        </p:txBody>
      </p:sp>
    </p:spTree>
    <p:extLst>
      <p:ext uri="{BB962C8B-B14F-4D97-AF65-F5344CB8AC3E}">
        <p14:creationId xmlns:p14="http://schemas.microsoft.com/office/powerpoint/2010/main" val="29795742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0"/>
            <a:ext cx="9144000" cy="1143000"/>
          </a:xfrm>
        </p:spPr>
        <p:txBody>
          <a:bodyPr>
            <a:noAutofit/>
          </a:bodyPr>
          <a:lstStyle/>
          <a:p>
            <a:pPr marL="0" indent="0" algn="ctr">
              <a:buNone/>
            </a:pPr>
            <a:r>
              <a:rPr lang="it-IT" sz="3200" dirty="0">
                <a:latin typeface="Garamond" panose="02020404030301010803" pitchFamily="18" charset="0"/>
              </a:rPr>
              <a:t>Quesito: «La compilazione del questionario, ti ha aiutato a riflettere maggiormente sul tuo futuro scolastico?»</a:t>
            </a:r>
          </a:p>
        </p:txBody>
      </p:sp>
      <p:graphicFrame>
        <p:nvGraphicFramePr>
          <p:cNvPr id="4" name="Grafico 3"/>
          <p:cNvGraphicFramePr>
            <a:graphicFrameLocks/>
          </p:cNvGraphicFramePr>
          <p:nvPr>
            <p:extLst>
              <p:ext uri="{D42A27DB-BD31-4B8C-83A1-F6EECF244321}">
                <p14:modId xmlns:p14="http://schemas.microsoft.com/office/powerpoint/2010/main" val="3148797360"/>
              </p:ext>
            </p:extLst>
          </p:nvPr>
        </p:nvGraphicFramePr>
        <p:xfrm>
          <a:off x="467544" y="1306800"/>
          <a:ext cx="8424936" cy="5218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680377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Osservazioni</a:t>
            </a:r>
          </a:p>
        </p:txBody>
      </p:sp>
      <p:sp>
        <p:nvSpPr>
          <p:cNvPr id="3" name="Segnaposto contenuto 2"/>
          <p:cNvSpPr>
            <a:spLocks noGrp="1"/>
          </p:cNvSpPr>
          <p:nvPr>
            <p:ph sz="quarter" idx="13"/>
          </p:nvPr>
        </p:nvSpPr>
        <p:spPr>
          <a:xfrm>
            <a:off x="1619672" y="1052736"/>
            <a:ext cx="5904656" cy="5805264"/>
          </a:xfrm>
        </p:spPr>
        <p:txBody>
          <a:bodyPr>
            <a:noAutofit/>
          </a:bodyPr>
          <a:lstStyle/>
          <a:p>
            <a:pPr marL="45720" indent="0" algn="just">
              <a:lnSpc>
                <a:spcPct val="150000"/>
              </a:lnSpc>
              <a:buNone/>
            </a:pPr>
            <a:r>
              <a:rPr lang="it-IT" sz="2400" dirty="0">
                <a:latin typeface="Garamond" panose="02020404030301010803" pitchFamily="18" charset="0"/>
              </a:rPr>
              <a:t>Più del 65% degli alunni ritiene che il questionario sia uno strumento abbastanza utile per aiutarli a riflettere maggiormente sul loro futuro scolastico.</a:t>
            </a:r>
          </a:p>
        </p:txBody>
      </p:sp>
    </p:spTree>
    <p:extLst>
      <p:ext uri="{BB962C8B-B14F-4D97-AF65-F5344CB8AC3E}">
        <p14:creationId xmlns:p14="http://schemas.microsoft.com/office/powerpoint/2010/main" val="39339469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Conclusioni</a:t>
            </a:r>
          </a:p>
        </p:txBody>
      </p:sp>
      <p:sp>
        <p:nvSpPr>
          <p:cNvPr id="3" name="Segnaposto contenuto 2"/>
          <p:cNvSpPr>
            <a:spLocks noGrp="1"/>
          </p:cNvSpPr>
          <p:nvPr>
            <p:ph sz="quarter" idx="13"/>
          </p:nvPr>
        </p:nvSpPr>
        <p:spPr>
          <a:xfrm>
            <a:off x="1331640" y="1268760"/>
            <a:ext cx="7200800" cy="4896544"/>
          </a:xfrm>
        </p:spPr>
        <p:txBody>
          <a:bodyPr>
            <a:noAutofit/>
          </a:bodyPr>
          <a:lstStyle/>
          <a:p>
            <a:pPr marL="45720" indent="0" algn="just">
              <a:lnSpc>
                <a:spcPct val="150000"/>
              </a:lnSpc>
              <a:buNone/>
            </a:pPr>
            <a:r>
              <a:rPr lang="it-IT" sz="1800" dirty="0">
                <a:latin typeface="Garamond" panose="02020404030301010803" pitchFamily="18" charset="0"/>
              </a:rPr>
              <a:t>Esaminando le risposte fornite al questionario si evince come le scelte compiute dagli alunni si basino principalmente su riflessioni personali influenzate in modo preponderante dalla famiglia. La famiglia riveste un ruolo fondamentale anche nel guidare la scelta della Scuola Secondaria di Secondo Grado. Tale scelta risulta anche largamente influenzata dalle proposte degli Istituti di Secondo Grado, presentate in occasione degli Open </a:t>
            </a:r>
            <a:r>
              <a:rPr lang="it-IT" sz="1800" dirty="0" err="1">
                <a:latin typeface="Garamond" panose="02020404030301010803" pitchFamily="18" charset="0"/>
              </a:rPr>
              <a:t>Day</a:t>
            </a:r>
            <a:r>
              <a:rPr lang="it-IT" sz="1800" dirty="0">
                <a:latin typeface="Garamond" panose="02020404030301010803" pitchFamily="18" charset="0"/>
              </a:rPr>
              <a:t>. Confrontando le scelte effettuate con lo stato d’animo con cui vengono affrontate le varie discipline, si può dedurre che gli alunni vengono influenzati dalla scuola soprattutto attraverso il normale percorso scolastico: gli alunni che dichiarano interesse e realizzazione personale nell'affrontare lo studio di determinate discipline, compiono una scelta coerente con tali dichiarazioni e scelgono indirizzi di studio in cui tali discipline sono fondamentali. </a:t>
            </a:r>
            <a:endParaRPr lang="it-IT" sz="2000" dirty="0">
              <a:latin typeface="Garamond" panose="02020404030301010803" pitchFamily="18" charset="0"/>
            </a:endParaRPr>
          </a:p>
        </p:txBody>
      </p:sp>
    </p:spTree>
    <p:extLst>
      <p:ext uri="{BB962C8B-B14F-4D97-AF65-F5344CB8AC3E}">
        <p14:creationId xmlns:p14="http://schemas.microsoft.com/office/powerpoint/2010/main" val="8828733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23" y="17184"/>
            <a:ext cx="9138677" cy="1143000"/>
          </a:xfrm>
        </p:spPr>
        <p:txBody>
          <a:bodyPr/>
          <a:lstStyle/>
          <a:p>
            <a:pPr marL="0" indent="0" algn="ctr">
              <a:buNone/>
            </a:pPr>
            <a:r>
              <a:rPr lang="it-IT" dirty="0">
                <a:latin typeface="Garamond" panose="02020404030301010803" pitchFamily="18" charset="0"/>
              </a:rPr>
              <a:t>Conclusioni</a:t>
            </a:r>
          </a:p>
        </p:txBody>
      </p:sp>
      <p:sp>
        <p:nvSpPr>
          <p:cNvPr id="3" name="Segnaposto contenuto 2"/>
          <p:cNvSpPr>
            <a:spLocks noGrp="1"/>
          </p:cNvSpPr>
          <p:nvPr>
            <p:ph sz="quarter" idx="13"/>
          </p:nvPr>
        </p:nvSpPr>
        <p:spPr>
          <a:xfrm>
            <a:off x="1691680" y="1700808"/>
            <a:ext cx="6912768" cy="4464496"/>
          </a:xfrm>
        </p:spPr>
        <p:txBody>
          <a:bodyPr>
            <a:noAutofit/>
          </a:bodyPr>
          <a:lstStyle/>
          <a:p>
            <a:pPr marL="45720" indent="0" algn="just">
              <a:lnSpc>
                <a:spcPct val="150000"/>
              </a:lnSpc>
              <a:buNone/>
            </a:pPr>
            <a:r>
              <a:rPr lang="it-IT" sz="1800" dirty="0">
                <a:latin typeface="Garamond" panose="02020404030301010803" pitchFamily="18" charset="0"/>
              </a:rPr>
              <a:t>Il Consiglio Orientativo fornito dal Consiglio di Classe risulta avere un peso marginale per circa il 30% degli alunni: chi non segue il Consiglio Orientativo intraprende, nella maggior parte dei casi, percorsi formativi più impegnativi rispetto a quelli consigliati</a:t>
            </a:r>
            <a:r>
              <a:rPr lang="it-IT" sz="2000" dirty="0">
                <a:latin typeface="Garamond" panose="02020404030301010803" pitchFamily="18" charset="0"/>
              </a:rPr>
              <a:t>. Le motivazioni che spingono verso questa scelta sono dettate principalmente da interessi personali e anche da una diversa valutazione delle proprie capacità scolastiche.</a:t>
            </a:r>
          </a:p>
        </p:txBody>
      </p:sp>
    </p:spTree>
    <p:extLst>
      <p:ext uri="{BB962C8B-B14F-4D97-AF65-F5344CB8AC3E}">
        <p14:creationId xmlns:p14="http://schemas.microsoft.com/office/powerpoint/2010/main" val="3052805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p:cNvSpPr>
            <a:spLocks noGrp="1"/>
          </p:cNvSpPr>
          <p:nvPr>
            <p:ph type="title"/>
          </p:nvPr>
        </p:nvSpPr>
        <p:spPr>
          <a:xfrm>
            <a:off x="0" y="44624"/>
            <a:ext cx="9144000" cy="1143000"/>
          </a:xfrm>
        </p:spPr>
        <p:txBody>
          <a:bodyPr>
            <a:normAutofit fontScale="90000"/>
          </a:bodyPr>
          <a:lstStyle/>
          <a:p>
            <a:pPr marL="0" indent="0" algn="ctr">
              <a:buNone/>
            </a:pPr>
            <a:r>
              <a:rPr lang="it-IT" dirty="0">
                <a:latin typeface="Garamond" panose="02020404030301010803" pitchFamily="18" charset="0"/>
              </a:rPr>
              <a:t>Quesito: «Ho molti amici con cui condivido i miei pensieri?»</a:t>
            </a:r>
          </a:p>
        </p:txBody>
      </p:sp>
      <p:sp>
        <p:nvSpPr>
          <p:cNvPr id="6" name="CasellaDiTesto 5"/>
          <p:cNvSpPr txBox="1"/>
          <p:nvPr/>
        </p:nvSpPr>
        <p:spPr>
          <a:xfrm>
            <a:off x="0" y="6309320"/>
            <a:ext cx="161967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NESSUNO</a:t>
            </a:r>
          </a:p>
        </p:txBody>
      </p:sp>
      <p:sp>
        <p:nvSpPr>
          <p:cNvPr id="8" name="CasellaDiTesto 7"/>
          <p:cNvSpPr txBox="1"/>
          <p:nvPr/>
        </p:nvSpPr>
        <p:spPr>
          <a:xfrm>
            <a:off x="7524328" y="6309320"/>
            <a:ext cx="136815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MOLTI</a:t>
            </a:r>
          </a:p>
        </p:txBody>
      </p:sp>
      <p:sp>
        <p:nvSpPr>
          <p:cNvPr id="9" name="Freccia a destra 8"/>
          <p:cNvSpPr/>
          <p:nvPr/>
        </p:nvSpPr>
        <p:spPr>
          <a:xfrm>
            <a:off x="1691680" y="6412686"/>
            <a:ext cx="2016224"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0" name="Grafico 9"/>
          <p:cNvGraphicFramePr>
            <a:graphicFrameLocks/>
          </p:cNvGraphicFramePr>
          <p:nvPr>
            <p:extLst>
              <p:ext uri="{D42A27DB-BD31-4B8C-83A1-F6EECF244321}">
                <p14:modId xmlns:p14="http://schemas.microsoft.com/office/powerpoint/2010/main" val="726107712"/>
              </p:ext>
            </p:extLst>
          </p:nvPr>
        </p:nvGraphicFramePr>
        <p:xfrm>
          <a:off x="0" y="2057400"/>
          <a:ext cx="9144000" cy="4251920"/>
        </p:xfrm>
        <a:graphic>
          <a:graphicData uri="http://schemas.openxmlformats.org/drawingml/2006/chart">
            <c:chart xmlns:c="http://schemas.openxmlformats.org/drawingml/2006/chart" xmlns:r="http://schemas.openxmlformats.org/officeDocument/2006/relationships" r:id="rId2"/>
          </a:graphicData>
        </a:graphic>
      </p:graphicFrame>
      <p:sp>
        <p:nvSpPr>
          <p:cNvPr id="11" name="CasellaDiTesto 10"/>
          <p:cNvSpPr txBox="1"/>
          <p:nvPr/>
        </p:nvSpPr>
        <p:spPr>
          <a:xfrm>
            <a:off x="3779912" y="6309320"/>
            <a:ext cx="172819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ABBASTANZA</a:t>
            </a:r>
          </a:p>
        </p:txBody>
      </p:sp>
      <p:sp>
        <p:nvSpPr>
          <p:cNvPr id="12" name="Freccia a destra 11"/>
          <p:cNvSpPr/>
          <p:nvPr/>
        </p:nvSpPr>
        <p:spPr>
          <a:xfrm>
            <a:off x="5652120" y="6412686"/>
            <a:ext cx="1728192"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02185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title"/>
          </p:nvPr>
        </p:nvSpPr>
        <p:spPr>
          <a:xfrm>
            <a:off x="1259632" y="11468"/>
            <a:ext cx="6512511" cy="1143000"/>
          </a:xfrm>
        </p:spPr>
        <p:txBody>
          <a:bodyPr/>
          <a:lstStyle/>
          <a:p>
            <a:pPr marL="0" indent="0" algn="ctr">
              <a:buNone/>
            </a:pPr>
            <a:r>
              <a:rPr lang="it-IT" dirty="0">
                <a:latin typeface="Garamond" panose="02020404030301010803" pitchFamily="18" charset="0"/>
              </a:rPr>
              <a:t>Osservazioni</a:t>
            </a:r>
            <a:endParaRPr lang="it-IT" dirty="0"/>
          </a:p>
        </p:txBody>
      </p:sp>
      <p:sp>
        <p:nvSpPr>
          <p:cNvPr id="3" name="Segnaposto contenuto 2"/>
          <p:cNvSpPr>
            <a:spLocks noGrp="1"/>
          </p:cNvSpPr>
          <p:nvPr>
            <p:ph sz="quarter" idx="13"/>
          </p:nvPr>
        </p:nvSpPr>
        <p:spPr>
          <a:xfrm>
            <a:off x="1763688" y="1412776"/>
            <a:ext cx="7128792" cy="3474720"/>
          </a:xfrm>
        </p:spPr>
        <p:txBody>
          <a:bodyPr>
            <a:normAutofit/>
          </a:bodyPr>
          <a:lstStyle/>
          <a:p>
            <a:pPr marL="0" indent="0" algn="just">
              <a:lnSpc>
                <a:spcPct val="150000"/>
              </a:lnSpc>
              <a:buNone/>
            </a:pPr>
            <a:r>
              <a:rPr lang="it-IT" sz="2800" dirty="0">
                <a:latin typeface="Garamond" panose="02020404030301010803" pitchFamily="18" charset="0"/>
              </a:rPr>
              <a:t>I grafici evidenziano come gli alunni scelgano risposte di valore intermedio quando viene loro richiesto di  definire aspetti quali la loro sensibilità e il loro rapporto con gli amici.</a:t>
            </a:r>
          </a:p>
          <a:p>
            <a:pPr marL="0" indent="0" algn="just">
              <a:lnSpc>
                <a:spcPct val="150000"/>
              </a:lnSpc>
              <a:buNone/>
            </a:pPr>
            <a:endParaRPr lang="it-IT" sz="2800" dirty="0">
              <a:latin typeface="Garamond" panose="02020404030301010803" pitchFamily="18" charset="0"/>
            </a:endParaRPr>
          </a:p>
        </p:txBody>
      </p:sp>
    </p:spTree>
    <p:extLst>
      <p:ext uri="{BB962C8B-B14F-4D97-AF65-F5344CB8AC3E}">
        <p14:creationId xmlns:p14="http://schemas.microsoft.com/office/powerpoint/2010/main" val="2988415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0" y="44624"/>
            <a:ext cx="9144000" cy="1143000"/>
          </a:xfrm>
        </p:spPr>
        <p:txBody>
          <a:bodyPr/>
          <a:lstStyle/>
          <a:p>
            <a:pPr marL="0" indent="0" algn="ctr">
              <a:buNone/>
            </a:pPr>
            <a:r>
              <a:rPr lang="it-IT" dirty="0">
                <a:latin typeface="Garamond" panose="02020404030301010803" pitchFamily="18" charset="0"/>
              </a:rPr>
              <a:t>Sezione: cosa so fare con la testa</a:t>
            </a:r>
          </a:p>
        </p:txBody>
      </p:sp>
      <p:sp>
        <p:nvSpPr>
          <p:cNvPr id="3" name="Segnaposto contenuto 2"/>
          <p:cNvSpPr>
            <a:spLocks noGrp="1"/>
          </p:cNvSpPr>
          <p:nvPr>
            <p:ph sz="quarter" idx="13"/>
          </p:nvPr>
        </p:nvSpPr>
        <p:spPr>
          <a:xfrm>
            <a:off x="1619672" y="1178416"/>
            <a:ext cx="7056784" cy="3474720"/>
          </a:xfrm>
        </p:spPr>
        <p:txBody>
          <a:bodyPr>
            <a:normAutofit fontScale="92500"/>
          </a:bodyPr>
          <a:lstStyle/>
          <a:p>
            <a:pPr marL="0" indent="0" algn="just">
              <a:lnSpc>
                <a:spcPct val="150000"/>
              </a:lnSpc>
              <a:buNone/>
            </a:pPr>
            <a:r>
              <a:rPr lang="it-IT" sz="2800" dirty="0">
                <a:latin typeface="Garamond" panose="02020404030301010803" pitchFamily="18" charset="0"/>
              </a:rPr>
              <a:t>Attraverso domande che vanno ad esaminare le attitudini degli alunni, si è cercato di comprendere che percezione hanno della loro capacità di prendere scelte autonomamente e della loro propensione a partecipare ad attività pratiche nella vita quotidiana. </a:t>
            </a:r>
          </a:p>
        </p:txBody>
      </p:sp>
    </p:spTree>
    <p:extLst>
      <p:ext uri="{BB962C8B-B14F-4D97-AF65-F5344CB8AC3E}">
        <p14:creationId xmlns:p14="http://schemas.microsoft.com/office/powerpoint/2010/main" val="434466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84"/>
            <a:ext cx="8229600" cy="1143000"/>
          </a:xfrm>
        </p:spPr>
        <p:txBody>
          <a:bodyPr>
            <a:normAutofit fontScale="90000"/>
          </a:bodyPr>
          <a:lstStyle/>
          <a:p>
            <a:pPr marL="0" indent="0" algn="ctr">
              <a:buNone/>
            </a:pPr>
            <a:r>
              <a:rPr lang="it-IT" dirty="0">
                <a:latin typeface="Garamond" panose="02020404030301010803" pitchFamily="18" charset="0"/>
              </a:rPr>
              <a:t>Quesito: «Quando devo fare una scelta ci rifletto bene»</a:t>
            </a:r>
          </a:p>
        </p:txBody>
      </p:sp>
      <p:sp>
        <p:nvSpPr>
          <p:cNvPr id="6" name="CasellaDiTesto 5"/>
          <p:cNvSpPr txBox="1"/>
          <p:nvPr/>
        </p:nvSpPr>
        <p:spPr>
          <a:xfrm>
            <a:off x="332656" y="6309156"/>
            <a:ext cx="161967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PER NIENTE</a:t>
            </a:r>
          </a:p>
        </p:txBody>
      </p:sp>
      <p:sp>
        <p:nvSpPr>
          <p:cNvPr id="7" name="CasellaDiTesto 6"/>
          <p:cNvSpPr txBox="1"/>
          <p:nvPr/>
        </p:nvSpPr>
        <p:spPr>
          <a:xfrm>
            <a:off x="7524328" y="6309320"/>
            <a:ext cx="161967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TANTISSIMO</a:t>
            </a:r>
          </a:p>
        </p:txBody>
      </p:sp>
      <p:sp>
        <p:nvSpPr>
          <p:cNvPr id="8" name="Freccia a destra 7"/>
          <p:cNvSpPr/>
          <p:nvPr/>
        </p:nvSpPr>
        <p:spPr>
          <a:xfrm>
            <a:off x="1979712" y="6412686"/>
            <a:ext cx="1728192"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3779912" y="6309320"/>
            <a:ext cx="1728192" cy="369332"/>
          </a:xfrm>
          <a:prstGeom prst="rect">
            <a:avLst/>
          </a:prstGeom>
          <a:noFill/>
          <a:ln>
            <a:solidFill>
              <a:schemeClr val="tx1"/>
            </a:solidFill>
          </a:ln>
        </p:spPr>
        <p:txBody>
          <a:bodyPr wrap="square" rtlCol="0">
            <a:spAutoFit/>
          </a:bodyPr>
          <a:lstStyle/>
          <a:p>
            <a:pPr algn="ctr"/>
            <a:r>
              <a:rPr lang="it-IT" dirty="0">
                <a:latin typeface="Garamond" panose="02020404030301010803" pitchFamily="18" charset="0"/>
              </a:rPr>
              <a:t>ABBASTANZA</a:t>
            </a:r>
          </a:p>
        </p:txBody>
      </p:sp>
      <p:sp>
        <p:nvSpPr>
          <p:cNvPr id="10" name="Freccia a destra 9"/>
          <p:cNvSpPr/>
          <p:nvPr/>
        </p:nvSpPr>
        <p:spPr>
          <a:xfrm>
            <a:off x="5652120" y="6412686"/>
            <a:ext cx="1728192"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1" name="Grafico 10"/>
          <p:cNvGraphicFramePr>
            <a:graphicFrameLocks/>
          </p:cNvGraphicFramePr>
          <p:nvPr>
            <p:extLst>
              <p:ext uri="{D42A27DB-BD31-4B8C-83A1-F6EECF244321}">
                <p14:modId xmlns:p14="http://schemas.microsoft.com/office/powerpoint/2010/main" val="2475310190"/>
              </p:ext>
            </p:extLst>
          </p:nvPr>
        </p:nvGraphicFramePr>
        <p:xfrm>
          <a:off x="0" y="1628800"/>
          <a:ext cx="9144000"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6886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27384"/>
            <a:ext cx="9144000" cy="1143000"/>
          </a:xfrm>
        </p:spPr>
        <p:txBody>
          <a:bodyPr/>
          <a:lstStyle/>
          <a:p>
            <a:pPr marL="0" indent="0" algn="ctr">
              <a:buNone/>
            </a:pPr>
            <a:r>
              <a:rPr lang="it-IT" dirty="0">
                <a:latin typeface="Garamond" panose="02020404030301010803" pitchFamily="18" charset="0"/>
              </a:rPr>
              <a:t>Quesito: «Nelle scelte mi faccio consigliare da:»</a:t>
            </a:r>
          </a:p>
        </p:txBody>
      </p:sp>
      <p:graphicFrame>
        <p:nvGraphicFramePr>
          <p:cNvPr id="4" name="Tabella 3"/>
          <p:cNvGraphicFramePr>
            <a:graphicFrameLocks noGrp="1"/>
          </p:cNvGraphicFramePr>
          <p:nvPr>
            <p:extLst>
              <p:ext uri="{D42A27DB-BD31-4B8C-83A1-F6EECF244321}">
                <p14:modId xmlns:p14="http://schemas.microsoft.com/office/powerpoint/2010/main" val="862578454"/>
              </p:ext>
            </p:extLst>
          </p:nvPr>
        </p:nvGraphicFramePr>
        <p:xfrm>
          <a:off x="323528" y="2708920"/>
          <a:ext cx="3168352" cy="2310082"/>
        </p:xfrm>
        <a:graphic>
          <a:graphicData uri="http://schemas.openxmlformats.org/drawingml/2006/table">
            <a:tbl>
              <a:tblPr>
                <a:tableStyleId>{5C22544A-7EE6-4342-B048-85BDC9FD1C3A}</a:tableStyleId>
              </a:tblPr>
              <a:tblGrid>
                <a:gridCol w="194421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tblGrid>
              <a:tr h="470965">
                <a:tc>
                  <a:txBody>
                    <a:bodyPr/>
                    <a:lstStyle/>
                    <a:p>
                      <a:pPr algn="ctr" fontAlgn="b"/>
                      <a:r>
                        <a:rPr lang="it-IT" sz="1800" u="none" strike="noStrike" dirty="0">
                          <a:solidFill>
                            <a:schemeClr val="bg1"/>
                          </a:solidFill>
                          <a:effectLst/>
                          <a:latin typeface="Garamond" panose="02020404030301010803" pitchFamily="18" charset="0"/>
                        </a:rPr>
                        <a:t>Familiari</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tc>
                  <a:txBody>
                    <a:bodyPr/>
                    <a:lstStyle/>
                    <a:p>
                      <a:pPr algn="ctr" fontAlgn="b"/>
                      <a:r>
                        <a:rPr lang="it-IT" sz="1800" u="none" strike="noStrike" dirty="0">
                          <a:solidFill>
                            <a:schemeClr val="bg1"/>
                          </a:solidFill>
                          <a:effectLst/>
                          <a:latin typeface="Garamond" panose="02020404030301010803" pitchFamily="18" charset="0"/>
                        </a:rPr>
                        <a:t>57,1%</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0070C0"/>
                    </a:solidFill>
                  </a:tcPr>
                </a:tc>
                <a:extLst>
                  <a:ext uri="{0D108BD9-81ED-4DB2-BD59-A6C34878D82A}">
                    <a16:rowId xmlns:a16="http://schemas.microsoft.com/office/drawing/2014/main" val="10000"/>
                  </a:ext>
                </a:extLst>
              </a:tr>
              <a:tr h="470965">
                <a:tc>
                  <a:txBody>
                    <a:bodyPr/>
                    <a:lstStyle/>
                    <a:p>
                      <a:pPr algn="ctr" fontAlgn="b"/>
                      <a:r>
                        <a:rPr lang="it-IT" sz="1800" u="none" strike="noStrike" dirty="0">
                          <a:solidFill>
                            <a:schemeClr val="bg1"/>
                          </a:solidFill>
                          <a:effectLst/>
                          <a:latin typeface="Garamond" panose="02020404030301010803" pitchFamily="18" charset="0"/>
                        </a:rPr>
                        <a:t>Agisco da solo/a</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26,0%</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2">
                        <a:lumMod val="75000"/>
                      </a:schemeClr>
                    </a:solidFill>
                  </a:tcPr>
                </a:tc>
                <a:extLst>
                  <a:ext uri="{0D108BD9-81ED-4DB2-BD59-A6C34878D82A}">
                    <a16:rowId xmlns:a16="http://schemas.microsoft.com/office/drawing/2014/main" val="10001"/>
                  </a:ext>
                </a:extLst>
              </a:tr>
              <a:tr h="426222">
                <a:tc>
                  <a:txBody>
                    <a:bodyPr/>
                    <a:lstStyle/>
                    <a:p>
                      <a:pPr algn="ctr" fontAlgn="b"/>
                      <a:r>
                        <a:rPr lang="it-IT" sz="1800" b="0" i="0" u="none" strike="noStrike" dirty="0">
                          <a:solidFill>
                            <a:schemeClr val="bg1"/>
                          </a:solidFill>
                          <a:effectLst/>
                          <a:latin typeface="Garamond" panose="02020404030301010803" pitchFamily="18" charset="0"/>
                        </a:rPr>
                        <a:t>Amici</a:t>
                      </a:r>
                    </a:p>
                  </a:txBody>
                  <a:tcPr marL="9525" marR="9525" marT="9525" marB="0" anchor="ctr">
                    <a:solidFill>
                      <a:srgbClr val="92D050"/>
                    </a:solidFill>
                  </a:tcPr>
                </a:tc>
                <a:tc>
                  <a:txBody>
                    <a:bodyPr/>
                    <a:lstStyle/>
                    <a:p>
                      <a:pPr algn="ctr" fontAlgn="b"/>
                      <a:r>
                        <a:rPr lang="it-IT" sz="1800" u="none" strike="noStrike" dirty="0">
                          <a:solidFill>
                            <a:schemeClr val="bg1"/>
                          </a:solidFill>
                          <a:effectLst/>
                          <a:latin typeface="Garamond" panose="02020404030301010803" pitchFamily="18" charset="0"/>
                        </a:rPr>
                        <a:t>8,2%</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92D050"/>
                    </a:solidFill>
                  </a:tcPr>
                </a:tc>
                <a:extLst>
                  <a:ext uri="{0D108BD9-81ED-4DB2-BD59-A6C34878D82A}">
                    <a16:rowId xmlns:a16="http://schemas.microsoft.com/office/drawing/2014/main" val="10002"/>
                  </a:ext>
                </a:extLst>
              </a:tr>
              <a:tr h="470965">
                <a:tc>
                  <a:txBody>
                    <a:bodyPr/>
                    <a:lstStyle/>
                    <a:p>
                      <a:pPr algn="ctr" fontAlgn="b"/>
                      <a:r>
                        <a:rPr lang="it-IT" sz="1800" u="none" strike="noStrike" dirty="0">
                          <a:solidFill>
                            <a:schemeClr val="bg1"/>
                          </a:solidFill>
                          <a:effectLst/>
                          <a:latin typeface="Garamond" panose="02020404030301010803" pitchFamily="18" charset="0"/>
                        </a:rPr>
                        <a:t>Insegnanti</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FF0000"/>
                    </a:solidFill>
                  </a:tcPr>
                </a:tc>
                <a:tc>
                  <a:txBody>
                    <a:bodyPr/>
                    <a:lstStyle/>
                    <a:p>
                      <a:pPr algn="ctr" fontAlgn="b"/>
                      <a:r>
                        <a:rPr lang="it-IT" sz="1800" u="none" strike="noStrike" dirty="0">
                          <a:solidFill>
                            <a:schemeClr val="bg1"/>
                          </a:solidFill>
                          <a:effectLst/>
                          <a:latin typeface="Garamond" panose="02020404030301010803" pitchFamily="18" charset="0"/>
                        </a:rPr>
                        <a:t>1,4%</a:t>
                      </a:r>
                      <a:endParaRPr lang="it-IT" sz="1800" b="0" i="0" u="none" strike="noStrike" dirty="0">
                        <a:solidFill>
                          <a:schemeClr val="bg1"/>
                        </a:solidFill>
                        <a:effectLst/>
                        <a:latin typeface="Garamond" panose="02020404030301010803" pitchFamily="18" charset="0"/>
                      </a:endParaRPr>
                    </a:p>
                  </a:txBody>
                  <a:tcPr marL="9525" marR="9525" marT="9525" marB="0" anchor="ctr">
                    <a:solidFill>
                      <a:srgbClr val="FF0000"/>
                    </a:solidFill>
                  </a:tcPr>
                </a:tc>
                <a:extLst>
                  <a:ext uri="{0D108BD9-81ED-4DB2-BD59-A6C34878D82A}">
                    <a16:rowId xmlns:a16="http://schemas.microsoft.com/office/drawing/2014/main" val="10003"/>
                  </a:ext>
                </a:extLst>
              </a:tr>
              <a:tr h="470965">
                <a:tc>
                  <a:txBody>
                    <a:bodyPr/>
                    <a:lstStyle/>
                    <a:p>
                      <a:pPr algn="ctr" fontAlgn="b"/>
                      <a:r>
                        <a:rPr lang="it-IT" sz="1800" u="none" strike="noStrike" dirty="0">
                          <a:solidFill>
                            <a:schemeClr val="bg1"/>
                          </a:solidFill>
                          <a:effectLst/>
                          <a:latin typeface="Garamond" panose="02020404030301010803" pitchFamily="18" charset="0"/>
                        </a:rPr>
                        <a:t>Altro</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75000"/>
                      </a:schemeClr>
                    </a:solidFill>
                  </a:tcPr>
                </a:tc>
                <a:tc>
                  <a:txBody>
                    <a:bodyPr/>
                    <a:lstStyle/>
                    <a:p>
                      <a:pPr algn="ctr" fontAlgn="b"/>
                      <a:r>
                        <a:rPr lang="it-IT" sz="1800" u="none" strike="noStrike" dirty="0">
                          <a:solidFill>
                            <a:schemeClr val="bg1"/>
                          </a:solidFill>
                          <a:effectLst/>
                          <a:latin typeface="Garamond" panose="02020404030301010803" pitchFamily="18" charset="0"/>
                        </a:rPr>
                        <a:t>7,3%</a:t>
                      </a:r>
                      <a:endParaRPr lang="it-IT" sz="1800" b="0" i="0" u="none" strike="noStrike" dirty="0">
                        <a:solidFill>
                          <a:schemeClr val="bg1"/>
                        </a:solidFill>
                        <a:effectLst/>
                        <a:latin typeface="Garamond" panose="02020404030301010803" pitchFamily="18" charset="0"/>
                      </a:endParaRPr>
                    </a:p>
                  </a:txBody>
                  <a:tcPr marL="9525" marR="9525" marT="9525" marB="0" anchor="ctr">
                    <a:solidFill>
                      <a:schemeClr val="accent5">
                        <a:lumMod val="75000"/>
                      </a:schemeClr>
                    </a:solidFill>
                  </a:tcPr>
                </a:tc>
                <a:extLst>
                  <a:ext uri="{0D108BD9-81ED-4DB2-BD59-A6C34878D82A}">
                    <a16:rowId xmlns:a16="http://schemas.microsoft.com/office/drawing/2014/main" val="10004"/>
                  </a:ext>
                </a:extLst>
              </a:tr>
            </a:tbl>
          </a:graphicData>
        </a:graphic>
      </p:graphicFrame>
      <p:graphicFrame>
        <p:nvGraphicFramePr>
          <p:cNvPr id="6" name="Grafico 5"/>
          <p:cNvGraphicFramePr>
            <a:graphicFrameLocks/>
          </p:cNvGraphicFramePr>
          <p:nvPr>
            <p:extLst>
              <p:ext uri="{D42A27DB-BD31-4B8C-83A1-F6EECF244321}">
                <p14:modId xmlns:p14="http://schemas.microsoft.com/office/powerpoint/2010/main" val="971458983"/>
              </p:ext>
            </p:extLst>
          </p:nvPr>
        </p:nvGraphicFramePr>
        <p:xfrm>
          <a:off x="3131840" y="1484784"/>
          <a:ext cx="6408712" cy="4248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64286533"/>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1058</TotalTime>
  <Words>1806</Words>
  <Application>Microsoft Office PowerPoint</Application>
  <PresentationFormat>Presentazione su schermo (4:3)</PresentationFormat>
  <Paragraphs>322</Paragraphs>
  <Slides>48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48</vt:i4>
      </vt:variant>
    </vt:vector>
  </HeadingPairs>
  <TitlesOfParts>
    <vt:vector size="53" baseType="lpstr">
      <vt:lpstr>Arial</vt:lpstr>
      <vt:lpstr>Century Gothic</vt:lpstr>
      <vt:lpstr>Garamond</vt:lpstr>
      <vt:lpstr>Wingdings 3</vt:lpstr>
      <vt:lpstr>Filo</vt:lpstr>
      <vt:lpstr>Orientamento analisi dei dati</vt:lpstr>
      <vt:lpstr>Introduzione</vt:lpstr>
      <vt:lpstr>Sezione: cosa so fare con il cuore</vt:lpstr>
      <vt:lpstr>Quesito: «Sono una persona sensibile?»</vt:lpstr>
      <vt:lpstr>Quesito: «Ho molti amici con cui condivido i miei pensieri?»</vt:lpstr>
      <vt:lpstr>Osservazioni</vt:lpstr>
      <vt:lpstr>Sezione: cosa so fare con la testa</vt:lpstr>
      <vt:lpstr>Quesito: «Quando devo fare una scelta ci rifletto bene»</vt:lpstr>
      <vt:lpstr>Quesito: «Nelle scelte mi faccio consigliare da:»</vt:lpstr>
      <vt:lpstr>Quesito: «Nelle azioni quotidiane agisco con:»</vt:lpstr>
      <vt:lpstr>Osservazioni</vt:lpstr>
      <vt:lpstr>Sezione: cosa so fare con le mani</vt:lpstr>
      <vt:lpstr>Quesito: «Quando a casa si rompe qualcosa:»</vt:lpstr>
      <vt:lpstr>Quesito: «Mi piace:»</vt:lpstr>
      <vt:lpstr>Osservazioni</vt:lpstr>
      <vt:lpstr>Sezione: il mio rapporto con la scuola</vt:lpstr>
      <vt:lpstr>Quesito: «Queste sono le discipline in cui riesco meglio:»</vt:lpstr>
      <vt:lpstr>Quesito: «In Italiano mi sento:»</vt:lpstr>
      <vt:lpstr>Quesito: «In Storia mi sento:»</vt:lpstr>
      <vt:lpstr>Quesito: «In Geografia mi sento:»</vt:lpstr>
      <vt:lpstr>Quesito: «In Inglese mi sento:»</vt:lpstr>
      <vt:lpstr>Quesito: «In Francese mi sento:»</vt:lpstr>
      <vt:lpstr>Quesito: «In Matematica mi sento:»</vt:lpstr>
      <vt:lpstr>Quesito: «In Scienze mi sento:»</vt:lpstr>
      <vt:lpstr>Quesito: «In Musica mi sento:»</vt:lpstr>
      <vt:lpstr>Quesito: «In Tecnologia mi sento:»</vt:lpstr>
      <vt:lpstr>Quesito: «In Arte mi sento:»</vt:lpstr>
      <vt:lpstr>Quesito: «In Educazione Fisica mi sento:»</vt:lpstr>
      <vt:lpstr>Quesito: «In Religione mi sento:»</vt:lpstr>
      <vt:lpstr>Sezione: la mia scelta</vt:lpstr>
      <vt:lpstr>Quesito: «Per decidere del mio futuro scolastico ho:»</vt:lpstr>
      <vt:lpstr>Osservazioni</vt:lpstr>
      <vt:lpstr>Quesito: «Gli otto anni trascorsi a scuola, mi hanno fornito gli strumenti necessari per proseguire con consapevolezza il mio futuro percorso di studi?» </vt:lpstr>
      <vt:lpstr>Osservazioni</vt:lpstr>
      <vt:lpstr>Quesito: «Intendo iscrivermi nella seguente scuola»</vt:lpstr>
      <vt:lpstr>Osservazioni</vt:lpstr>
      <vt:lpstr>Licei</vt:lpstr>
      <vt:lpstr>Istituti Tecnici</vt:lpstr>
      <vt:lpstr>Istituti Professionali</vt:lpstr>
      <vt:lpstr>Quesito: «Quanto il Consiglio Orientativo ha influenzato la tua scelta?»</vt:lpstr>
      <vt:lpstr>Quesito: «La mia scelta è in linea con il Consiglio Orientativo che mi è stato dato?</vt:lpstr>
      <vt:lpstr>Quesito: «Quali sono le motivazioni che ti hanno spinto a fare una scelta diversa rispetto al Consiglio Orientativo?»</vt:lpstr>
      <vt:lpstr>Quesito: «Rispetto al Consiglio Orientativo, come descriveresti il percorso scolastico che hai scelto?</vt:lpstr>
      <vt:lpstr>Osservazioni</vt:lpstr>
      <vt:lpstr>Quesito: «La compilazione del questionario, ti ha aiutato a riflettere maggiormente sul tuo futuro scolastico?»</vt:lpstr>
      <vt:lpstr>Osservazioni</vt:lpstr>
      <vt:lpstr>Conclusioni</vt:lpstr>
      <vt:lpstr>Conclusioni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Questionario Orientativo</dc:title>
  <dc:creator>Luca Denari</dc:creator>
  <cp:lastModifiedBy>Maurizio Primo Carandini</cp:lastModifiedBy>
  <cp:revision>121</cp:revision>
  <dcterms:created xsi:type="dcterms:W3CDTF">2022-02-06T16:26:06Z</dcterms:created>
  <dcterms:modified xsi:type="dcterms:W3CDTF">2023-06-27T15:37:34Z</dcterms:modified>
</cp:coreProperties>
</file>