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9144000" cy="5143500" type="screen16x9"/>
  <p:notesSz cx="6858000" cy="9144000"/>
  <p:embeddedFontLst>
    <p:embeddedFont>
      <p:font typeface="Caveat" panose="020B0604020202020204" charset="0"/>
      <p:regular r:id="rId19"/>
      <p:bold r:id="rId20"/>
    </p:embeddedFont>
    <p:embeddedFont>
      <p:font typeface="Comic Sans MS" panose="030F0702030302020204" pitchFamily="66" charset="0"/>
      <p:regular r:id="rId21"/>
      <p:bold r:id="rId22"/>
      <p:italic r:id="rId23"/>
      <p:boldItalic r:id="rId2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E576F20B-E979-4F9A-BDEA-062F3D5F2C2C}">
  <a:tblStyle styleId="{E576F20B-E979-4F9A-BDEA-062F3D5F2C2C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0" d="100"/>
          <a:sy n="90" d="100"/>
        </p:scale>
        <p:origin x="816" y="7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2079fc52d71_1_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2079fc52d71_1_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2079fc52d71_1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2079fc52d71_1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2079fc52d71_1_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2079fc52d71_1_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2079fc52d71_1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2079fc52d71_1_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208d9ec8969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208d9ec8969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208d9ec8969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" name="Google Shape;153;g208d9ec8969_0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2079fc52d71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Google Shape;161;g2079fc52d71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2079fc52d71_1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2079fc52d71_1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4036f9b4d3fbde9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4036f9b4d3fbde9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2074c831903_1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2074c831903_1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2079fc52d71_1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g2079fc52d71_1_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2074c831903_1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2074c831903_1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2074c831903_1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2074c831903_1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4036f9b4d3fbde9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4036f9b4d3fbde9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4036f9b4d3fbde9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4036f9b4d3fbde9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CFE2F3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Relationship Id="rId6" Type="http://schemas.openxmlformats.org/officeDocument/2006/relationships/hyperlink" Target="https://learningapps.org/watch?v=po29dn4st22" TargetMode="External"/><Relationship Id="rId5" Type="http://schemas.openxmlformats.org/officeDocument/2006/relationships/hyperlink" Target="https://learningapps.org/watch?v=p3zoyi7qc22" TargetMode="Externa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5" Type="http://schemas.openxmlformats.org/officeDocument/2006/relationships/hyperlink" Target="https://read.bookcreator.com/c8NduMpmGeT4lRVHQC6LRZ33BAa2/BGyxmzQ3T7i-kDKkYkFgNw" TargetMode="External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4E5F5"/>
            </a:gs>
            <a:gs pos="100000">
              <a:srgbClr val="70A4D5"/>
            </a:gs>
          </a:gsLst>
          <a:lin ang="5400012" scaled="0"/>
        </a:gra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483450" y="550600"/>
            <a:ext cx="8349000" cy="451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Elaborato laboratorio: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 “Educare alla cittadinanza nella scuola dell'infanzia”.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50"/>
          </a:p>
          <a:p>
            <a:pPr marL="0" marR="149721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1550"/>
          </a:p>
          <a:p>
            <a:pPr marL="0" marR="149721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1550"/>
          </a:p>
          <a:p>
            <a:pPr marL="0" marR="149721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1550"/>
          </a:p>
          <a:p>
            <a:pPr marL="0" marR="149721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1550"/>
          </a:p>
          <a:p>
            <a:pPr marL="0" marR="149721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50"/>
          </a:p>
          <a:p>
            <a:pPr marL="0" marR="149721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50"/>
          </a:p>
          <a:p>
            <a:pPr marL="0" marR="149721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0967"/>
              <a:buFont typeface="Arial"/>
              <a:buNone/>
            </a:pPr>
            <a:r>
              <a:rPr lang="it" sz="1550"/>
              <a:t>Annunziata Antonella (I.C. Caretta, AL)</a:t>
            </a:r>
            <a:endParaRPr sz="1550"/>
          </a:p>
          <a:p>
            <a:pPr marL="0" marR="689721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0967"/>
              <a:buFont typeface="Arial"/>
              <a:buNone/>
            </a:pPr>
            <a:r>
              <a:rPr lang="it" sz="1550"/>
              <a:t>Barotto Monica (I.C. Caretta, AL)</a:t>
            </a:r>
            <a:endParaRPr sz="1550"/>
          </a:p>
          <a:p>
            <a:pPr marL="0" marR="599721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0967"/>
              <a:buFont typeface="Arial"/>
              <a:buNone/>
            </a:pPr>
            <a:r>
              <a:rPr lang="it" sz="1550"/>
              <a:t>Mantelli Cristina (I.C. De Amicis - Manzoni, AL)</a:t>
            </a:r>
            <a:endParaRPr sz="1550"/>
          </a:p>
          <a:p>
            <a:pPr marL="0" marR="599721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550"/>
              <a:t>Paoletti Beatrice	(I.C. Caretta, AL)					       </a:t>
            </a:r>
            <a:r>
              <a:rPr lang="it" sz="1644"/>
              <a:t>Anno di prova 2022/2023</a:t>
            </a:r>
            <a:endParaRPr sz="1644"/>
          </a:p>
        </p:txBody>
      </p:sp>
      <p:pic>
        <p:nvPicPr>
          <p:cNvPr id="55" name="Google Shape;55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12275"/>
            <a:ext cx="1743740" cy="813884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87847" y="308409"/>
            <a:ext cx="1247425" cy="717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367312" y="2454301"/>
            <a:ext cx="2581275" cy="1362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4E5F5"/>
            </a:gs>
            <a:gs pos="100000">
              <a:srgbClr val="70A4D5"/>
            </a:gs>
          </a:gsLst>
          <a:lin ang="5400012" scaled="0"/>
        </a:gradFill>
        <a:effectLst/>
      </p:bgPr>
    </p:bg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it" sz="3020" b="1" i="1" u="sng"/>
              <a:t>ESPERIENZA 3 </a:t>
            </a:r>
            <a:endParaRPr sz="3020" b="1" i="1" u="sng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endParaRPr sz="232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it" sz="1920"/>
              <a:t>L’insegnante propone alla LIM  il gioco di categorizzazione dei rifiuti creato con l’applicazione Learning Apps. </a:t>
            </a:r>
            <a:endParaRPr sz="192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it" sz="1920"/>
              <a:t>L'utilizzo degli strumenti digitali (TIC) offre a tutti un’opportunità di apprendimento globale e immediato, attivando attenzione e motivazione.</a:t>
            </a:r>
            <a:endParaRPr sz="192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endParaRPr sz="202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it" sz="2020"/>
              <a:t>Strumenti utilizzati: </a:t>
            </a:r>
            <a:r>
              <a:rPr lang="it" sz="2020" b="1"/>
              <a:t>PC e LIM</a:t>
            </a:r>
            <a:r>
              <a:rPr lang="it" sz="2020"/>
              <a:t> </a:t>
            </a:r>
            <a:endParaRPr sz="202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endParaRPr sz="202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it" sz="2020" b="1"/>
              <a:t>Tempi: 30 minuti</a:t>
            </a:r>
            <a:endParaRPr sz="202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it" sz="2020"/>
              <a:t>Durante l’esperienza saranno tenuti in considerazione i tempi individuali di ogni bambino.</a:t>
            </a:r>
            <a:endParaRPr sz="202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4E5F5"/>
            </a:gs>
            <a:gs pos="100000">
              <a:srgbClr val="70A4D5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Google Shape;123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0" y="115500"/>
            <a:ext cx="4572001" cy="4162751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p23"/>
          <p:cNvSpPr txBox="1"/>
          <p:nvPr/>
        </p:nvSpPr>
        <p:spPr>
          <a:xfrm>
            <a:off x="3173275" y="2153300"/>
            <a:ext cx="59913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25" name="Google Shape;125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49050" y="4071225"/>
            <a:ext cx="985325" cy="1006900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p23"/>
          <p:cNvSpPr txBox="1"/>
          <p:nvPr/>
        </p:nvSpPr>
        <p:spPr>
          <a:xfrm>
            <a:off x="6518725" y="2698150"/>
            <a:ext cx="32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27;p23"/>
          <p:cNvSpPr txBox="1"/>
          <p:nvPr/>
        </p:nvSpPr>
        <p:spPr>
          <a:xfrm>
            <a:off x="65400" y="4276225"/>
            <a:ext cx="3000000" cy="89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it"/>
              <a:t>LINK GIOCO: </a:t>
            </a:r>
            <a:r>
              <a:rPr lang="it" u="sng">
                <a:solidFill>
                  <a:schemeClr val="accent5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https://learningapps.org/watch?v=p3zoyi7qc22</a:t>
            </a:r>
            <a:endParaRPr/>
          </a:p>
        </p:txBody>
      </p:sp>
      <p:sp>
        <p:nvSpPr>
          <p:cNvPr id="128" name="Google Shape;128;p23"/>
          <p:cNvSpPr txBox="1"/>
          <p:nvPr/>
        </p:nvSpPr>
        <p:spPr>
          <a:xfrm>
            <a:off x="3226350" y="3780625"/>
            <a:ext cx="3000000" cy="129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it"/>
              <a:t>LINK GIOCO: </a:t>
            </a:r>
            <a:r>
              <a:rPr lang="it" u="sng">
                <a:solidFill>
                  <a:schemeClr val="accent5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https://learningapps.org/watch?v=po29dn4st22</a:t>
            </a:r>
            <a:endParaRPr/>
          </a:p>
        </p:txBody>
      </p:sp>
      <p:pic>
        <p:nvPicPr>
          <p:cNvPr id="129" name="Google Shape;129;p2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52400" y="113475"/>
            <a:ext cx="4372124" cy="4162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4E5F5"/>
            </a:gs>
            <a:gs pos="100000">
              <a:srgbClr val="70A4D5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452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it" sz="2320" b="1" u="sng"/>
              <a:t>ESPERIENZA FINALE</a:t>
            </a:r>
            <a:endParaRPr sz="2320" b="1" u="sng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endParaRPr sz="1420" u="sng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endParaRPr sz="142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it" sz="1720"/>
              <a:t>L’insegnante propone alla Lim un silent book digitale realizzato con l’applicazione Bookcreator dal titolo : “Katy Kat Missione riciclo” ed invita i bambini a verbalizzare una storia utilizzando le immagini del libro e le esperienze vissute durante tutto il percorso.</a:t>
            </a:r>
            <a:endParaRPr sz="172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endParaRPr sz="172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it" sz="1720" b="1"/>
              <a:t>Strumenti digitali:</a:t>
            </a:r>
            <a:r>
              <a:rPr lang="it" sz="1720"/>
              <a:t> PC e Lim</a:t>
            </a:r>
            <a:endParaRPr sz="172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endParaRPr sz="172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it" sz="1720" b="1"/>
              <a:t>Tempi:</a:t>
            </a:r>
            <a:endParaRPr sz="1720" b="1"/>
          </a:p>
          <a:p>
            <a:pPr marL="0" lvl="0" indent="0" algn="just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" sz="1800"/>
              <a:t>I tempi saranno distesi per consentire a tutti i bambini, e in particolare a E. di vivere con serenità l’attività che andrà a sperimentare.</a:t>
            </a:r>
            <a:endParaRPr sz="180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SzPts val="990"/>
              <a:buNone/>
            </a:pPr>
            <a:endParaRPr sz="142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4E5F5"/>
            </a:gs>
            <a:gs pos="100000">
              <a:srgbClr val="70A4D5"/>
            </a:gs>
          </a:gsLst>
          <a:lin ang="5400012" scaled="0"/>
        </a:gradFill>
        <a:effectLst/>
      </p:bgPr>
    </p:bg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Google Shape;139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750" y="104625"/>
            <a:ext cx="4879973" cy="4053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94675" y="169975"/>
            <a:ext cx="4149326" cy="3922300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Google Shape;141;p25"/>
          <p:cNvSpPr txBox="1"/>
          <p:nvPr/>
        </p:nvSpPr>
        <p:spPr>
          <a:xfrm>
            <a:off x="165925" y="4255350"/>
            <a:ext cx="46380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LINK LIBRO DIGITALE: </a:t>
            </a:r>
            <a:r>
              <a:rPr lang="it" u="sng">
                <a:solidFill>
                  <a:schemeClr val="hlink"/>
                </a:solidFill>
                <a:hlinkClick r:id="rId5"/>
              </a:rPr>
              <a:t>https://read.bookcreator.com/c8NduMpmGeT4lRVHQC6LRZ33BAa2/BGyxmzQ3T7i-kDKkYkFgNw</a:t>
            </a:r>
            <a:r>
              <a:rPr lang="it">
                <a:solidFill>
                  <a:schemeClr val="accent1"/>
                </a:solidFill>
              </a:rPr>
              <a:t>  </a:t>
            </a:r>
            <a:endParaRPr>
              <a:solidFill>
                <a:schemeClr val="accent1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4E5F5"/>
            </a:gs>
            <a:gs pos="100000">
              <a:srgbClr val="70A4D5"/>
            </a:gs>
          </a:gsLst>
          <a:lin ang="5400012" scaled="0"/>
        </a:gradFill>
        <a:effectLst/>
      </p:bgPr>
    </p:bg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latin typeface="Comic Sans MS"/>
                <a:ea typeface="Comic Sans MS"/>
                <a:cs typeface="Comic Sans MS"/>
                <a:sym typeface="Comic Sans MS"/>
              </a:rPr>
              <a:t>Documentazione fotografica </a:t>
            </a:r>
            <a:endParaRPr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47" name="Google Shape;147;p2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sp>
        <p:nvSpPr>
          <p:cNvPr id="148" name="Google Shape;148;p26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49" name="Google Shape;149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4E5F5"/>
            </a:gs>
            <a:gs pos="100000">
              <a:srgbClr val="70A4D5"/>
            </a:gs>
          </a:gsLst>
          <a:lin ang="5400012" scaled="0"/>
        </a:gradFill>
        <a:effectLst/>
      </p:bgPr>
    </p:bg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Google Shape;155;p27"/>
          <p:cNvPicPr preferRelativeResize="0"/>
          <p:nvPr/>
        </p:nvPicPr>
        <p:blipFill rotWithShape="1">
          <a:blip r:embed="rId3">
            <a:alphaModFix/>
          </a:blip>
          <a:srcRect l="18369" r="5850" b="10929"/>
          <a:stretch/>
        </p:blipFill>
        <p:spPr>
          <a:xfrm>
            <a:off x="361525" y="309800"/>
            <a:ext cx="3104924" cy="19939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27"/>
          <p:cNvPicPr preferRelativeResize="0"/>
          <p:nvPr/>
        </p:nvPicPr>
        <p:blipFill rotWithShape="1">
          <a:blip r:embed="rId4">
            <a:alphaModFix/>
          </a:blip>
          <a:srcRect l="16340" t="14075" r="19251" b="25567"/>
          <a:stretch/>
        </p:blipFill>
        <p:spPr>
          <a:xfrm>
            <a:off x="691650" y="2659925"/>
            <a:ext cx="2722993" cy="2194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27"/>
          <p:cNvPicPr preferRelativeResize="0"/>
          <p:nvPr/>
        </p:nvPicPr>
        <p:blipFill rotWithShape="1">
          <a:blip r:embed="rId5">
            <a:alphaModFix/>
          </a:blip>
          <a:srcRect l="19316" r="6073" b="18910"/>
          <a:stretch/>
        </p:blipFill>
        <p:spPr>
          <a:xfrm>
            <a:off x="5380350" y="2941700"/>
            <a:ext cx="3104924" cy="2085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2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294025" y="309800"/>
            <a:ext cx="3541576" cy="2194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4E5F5"/>
            </a:gs>
            <a:gs pos="100000">
              <a:srgbClr val="70A4D5"/>
            </a:gs>
          </a:gsLst>
          <a:lin ang="5400012" scaled="0"/>
        </a:gradFill>
        <a:effectLst/>
      </p:bgPr>
    </p:bg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2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it" sz="2620" b="1"/>
              <a:t>VALUTAZIONE</a:t>
            </a:r>
            <a:endParaRPr sz="2620" b="1"/>
          </a:p>
        </p:txBody>
      </p:sp>
      <p:sp>
        <p:nvSpPr>
          <p:cNvPr id="164" name="Google Shape;164;p2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212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62500" lnSpcReduction="20000"/>
          </a:bodyPr>
          <a:lstStyle/>
          <a:p>
            <a:pPr marL="457200" lvl="0" indent="-304119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mic Sans MS"/>
              <a:buChar char="-"/>
            </a:pPr>
            <a:r>
              <a:rPr lang="it" sz="1902" b="1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IN ITINERE: </a:t>
            </a:r>
            <a:r>
              <a:rPr lang="it" sz="1902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osservazione sistematica durante le attività (smistamento rifiuti,...)</a:t>
            </a:r>
            <a:endParaRPr sz="1902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45720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902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457200" lvl="0" indent="-304119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mic Sans MS"/>
              <a:buChar char="-"/>
            </a:pPr>
            <a:r>
              <a:rPr lang="it" sz="1902" b="1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FINALE: </a:t>
            </a:r>
            <a:r>
              <a:rPr lang="it" sz="1902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degli obiettivi prefissati tramite rubrica valutativa.</a:t>
            </a:r>
            <a:endParaRPr sz="1902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45720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902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457200" lvl="0" indent="-304119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mic Sans MS"/>
              <a:buChar char="-"/>
            </a:pPr>
            <a:r>
              <a:rPr lang="it" sz="1902" b="1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IN OTTICA METACOGNITIVA:</a:t>
            </a:r>
            <a:endParaRPr sz="1902" b="1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45720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902" b="1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45720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902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AUTOVALUTAZIONE: </a:t>
            </a:r>
            <a:endParaRPr sz="1902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902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457200" lvl="0" indent="-304119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mic Sans MS"/>
              <a:buChar char="-"/>
            </a:pPr>
            <a:r>
              <a:rPr lang="it" sz="1902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dell’alunno tramite palette colorate.</a:t>
            </a:r>
            <a:endParaRPr sz="1902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457200" lvl="0" indent="-304119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mic Sans MS"/>
              <a:buChar char="-"/>
            </a:pPr>
            <a:r>
              <a:rPr lang="it" sz="1902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 dell’insegnante tramite diario di bordo e feedback dei bambini.</a:t>
            </a:r>
            <a:endParaRPr sz="1902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65" name="Google Shape;165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72350" y="3277063"/>
            <a:ext cx="2747525" cy="1702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4E5F5"/>
            </a:gs>
            <a:gs pos="100000">
              <a:srgbClr val="70A4D5"/>
            </a:gs>
          </a:gsLst>
          <a:lin ang="5400012" scaled="0"/>
        </a:gradFill>
        <a:effectLst/>
      </p:bgPr>
    </p:bg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it" sz="2920" b="1">
                <a:latin typeface="Comic Sans MS"/>
                <a:ea typeface="Comic Sans MS"/>
                <a:cs typeface="Comic Sans MS"/>
                <a:sym typeface="Comic Sans MS"/>
              </a:rPr>
              <a:t>PRESENTAZIONE CLASSE</a:t>
            </a:r>
            <a:endParaRPr sz="2920" b="1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63" name="Google Shape;63;p1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7038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800" b="1">
                <a:latin typeface="Comic Sans MS"/>
                <a:ea typeface="Comic Sans MS"/>
                <a:cs typeface="Comic Sans MS"/>
                <a:sym typeface="Comic Sans MS"/>
              </a:rPr>
              <a:t>CLASSE</a:t>
            </a:r>
            <a:endParaRPr sz="1800" b="1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457200" lvl="0" indent="-336550" algn="l" rtl="0">
              <a:spcBef>
                <a:spcPts val="1200"/>
              </a:spcBef>
              <a:spcAft>
                <a:spcPts val="0"/>
              </a:spcAft>
              <a:buSzPts val="1700"/>
              <a:buChar char="●"/>
            </a:pPr>
            <a:r>
              <a:rPr lang="it" sz="1600"/>
              <a:t>SEZIONE ETEROGENEA DI 22 ALUNNI ( 3-4-5 ANNI)</a:t>
            </a:r>
            <a:r>
              <a:rPr lang="it" sz="1700"/>
              <a:t>.</a:t>
            </a:r>
            <a:endParaRPr sz="1700"/>
          </a:p>
        </p:txBody>
      </p:sp>
      <p:sp>
        <p:nvSpPr>
          <p:cNvPr id="64" name="Google Shape;64;p14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800" b="1">
                <a:latin typeface="Comic Sans MS"/>
                <a:ea typeface="Comic Sans MS"/>
                <a:cs typeface="Comic Sans MS"/>
                <a:sym typeface="Comic Sans MS"/>
              </a:rPr>
              <a:t>BES</a:t>
            </a:r>
            <a:endParaRPr sz="1800" b="1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457200" lvl="0" indent="-330200" algn="l" rtl="0">
              <a:spcBef>
                <a:spcPts val="1200"/>
              </a:spcBef>
              <a:spcAft>
                <a:spcPts val="0"/>
              </a:spcAft>
              <a:buSzPts val="1600"/>
              <a:buChar char="●"/>
            </a:pPr>
            <a:r>
              <a:rPr lang="it" sz="1600"/>
              <a:t>E. bambina di cinque anni con diagnosi dello spettro autistico ad alto funzionamento.</a:t>
            </a:r>
            <a:endParaRPr sz="1600"/>
          </a:p>
          <a:p>
            <a:pPr marL="45720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/>
          </a:p>
          <a:p>
            <a:pPr marL="457200" lvl="0" indent="-330200" algn="l" rtl="0">
              <a:spcBef>
                <a:spcPts val="1200"/>
              </a:spcBef>
              <a:spcAft>
                <a:spcPts val="0"/>
              </a:spcAft>
              <a:buSzPts val="1600"/>
              <a:buChar char="●"/>
            </a:pPr>
            <a:r>
              <a:rPr lang="it" sz="1600"/>
              <a:t>F. e A. quattro e cinque anni, presentano un lieve disturbo del linguaggio verbale.</a:t>
            </a:r>
            <a:endParaRPr sz="1600"/>
          </a:p>
        </p:txBody>
      </p:sp>
      <p:pic>
        <p:nvPicPr>
          <p:cNvPr id="65" name="Google Shape;65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8200" y="3129074"/>
            <a:ext cx="3120275" cy="1786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4E5F5"/>
            </a:gs>
            <a:gs pos="100000">
              <a:srgbClr val="70A4D5"/>
            </a:gs>
          </a:gsLst>
          <a:lin ang="5400012" scaled="0"/>
        </a:gradFill>
        <a:effectLst/>
      </p:bgPr>
    </p:bg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5"/>
          <p:cNvSpPr txBox="1">
            <a:spLocks noGrp="1"/>
          </p:cNvSpPr>
          <p:nvPr>
            <p:ph type="title"/>
          </p:nvPr>
        </p:nvSpPr>
        <p:spPr>
          <a:xfrm>
            <a:off x="207250" y="283875"/>
            <a:ext cx="4137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it" sz="2620" b="1"/>
              <a:t>Campi di esperienza</a:t>
            </a:r>
            <a:endParaRPr sz="2620" b="1"/>
          </a:p>
        </p:txBody>
      </p:sp>
      <p:sp>
        <p:nvSpPr>
          <p:cNvPr id="71" name="Google Shape;71;p15"/>
          <p:cNvSpPr txBox="1">
            <a:spLocks noGrp="1"/>
          </p:cNvSpPr>
          <p:nvPr>
            <p:ph type="body" idx="1"/>
          </p:nvPr>
        </p:nvSpPr>
        <p:spPr>
          <a:xfrm>
            <a:off x="207250" y="968925"/>
            <a:ext cx="3999900" cy="390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-"/>
            </a:pPr>
            <a:r>
              <a:rPr lang="it" sz="1700">
                <a:solidFill>
                  <a:schemeClr val="dk1"/>
                </a:solidFill>
              </a:rPr>
              <a:t>Il sé e l’altro </a:t>
            </a:r>
            <a:endParaRPr sz="17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170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1700"/>
          </a:p>
          <a:p>
            <a:pPr marL="457200" lvl="0" indent="-33655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700"/>
              <a:buChar char="-"/>
            </a:pPr>
            <a:r>
              <a:rPr lang="it" sz="1700">
                <a:solidFill>
                  <a:schemeClr val="dk1"/>
                </a:solidFill>
              </a:rPr>
              <a:t>La conoscenza del mondo </a:t>
            </a:r>
            <a:endParaRPr sz="17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170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1700"/>
          </a:p>
          <a:p>
            <a:pPr marL="457200" lvl="0" indent="-33655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700"/>
              <a:buChar char="-"/>
            </a:pPr>
            <a:r>
              <a:rPr lang="it" sz="1700">
                <a:solidFill>
                  <a:schemeClr val="dk1"/>
                </a:solidFill>
              </a:rPr>
              <a:t>I discorsi e le parole </a:t>
            </a:r>
            <a:endParaRPr sz="17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/>
          </a:p>
        </p:txBody>
      </p:sp>
      <p:sp>
        <p:nvSpPr>
          <p:cNvPr id="72" name="Google Shape;72;p15"/>
          <p:cNvSpPr txBox="1">
            <a:spLocks noGrp="1"/>
          </p:cNvSpPr>
          <p:nvPr>
            <p:ph type="body" idx="2"/>
          </p:nvPr>
        </p:nvSpPr>
        <p:spPr>
          <a:xfrm>
            <a:off x="4344850" y="1044600"/>
            <a:ext cx="4378500" cy="399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-"/>
            </a:pPr>
            <a:r>
              <a:rPr lang="it" sz="1300">
                <a:solidFill>
                  <a:schemeClr val="dk1"/>
                </a:solidFill>
              </a:rPr>
              <a:t>Ha raggiunto una prima consapevolezza dei propri diritti e doveri,delle regole, del vivere insieme. Riflette, si confronta e discute con adulti e bambini.</a:t>
            </a:r>
            <a:endParaRPr sz="1300">
              <a:solidFill>
                <a:schemeClr val="dk1"/>
              </a:solidFill>
            </a:endParaRPr>
          </a:p>
          <a:p>
            <a:pPr marL="45720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1300">
              <a:solidFill>
                <a:schemeClr val="dk1"/>
              </a:solidFill>
            </a:endParaRPr>
          </a:p>
          <a:p>
            <a:pPr marL="457200" lvl="0" indent="-31115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300"/>
              <a:buChar char="-"/>
            </a:pPr>
            <a:r>
              <a:rPr lang="it" sz="1300">
                <a:solidFill>
                  <a:schemeClr val="dk1"/>
                </a:solidFill>
              </a:rPr>
              <a:t>Osserva con attenzione il suo corpo, gli organismi viventi e i loro ambienti, i fenomeni naturali, accorgendosi dei loro cambiamenti.</a:t>
            </a:r>
            <a:endParaRPr sz="1300">
              <a:solidFill>
                <a:schemeClr val="dk1"/>
              </a:solidFill>
            </a:endParaRPr>
          </a:p>
          <a:p>
            <a:pPr marL="45720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1300">
              <a:solidFill>
                <a:schemeClr val="dk1"/>
              </a:solidFill>
            </a:endParaRPr>
          </a:p>
          <a:p>
            <a:pPr marL="457200" lvl="0" indent="-3111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300"/>
              <a:buChar char="-"/>
            </a:pPr>
            <a:r>
              <a:rPr lang="it" sz="1300">
                <a:solidFill>
                  <a:schemeClr val="dk1"/>
                </a:solidFill>
              </a:rPr>
              <a:t>Il bambino usa la lingua italiana, comprende parole e discorsi. </a:t>
            </a:r>
            <a:endParaRPr sz="1300">
              <a:solidFill>
                <a:schemeClr val="dk1"/>
              </a:solidFill>
            </a:endParaRPr>
          </a:p>
          <a:p>
            <a:pPr marL="457200" lvl="0" indent="-311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-"/>
            </a:pPr>
            <a:r>
              <a:rPr lang="it" sz="1300">
                <a:solidFill>
                  <a:schemeClr val="dk1"/>
                </a:solidFill>
              </a:rPr>
              <a:t>Sa esprimere e comunicare agli altri emozioni e sentimenti. </a:t>
            </a:r>
            <a:endParaRPr sz="1300">
              <a:solidFill>
                <a:schemeClr val="dk1"/>
              </a:solidFill>
            </a:endParaRPr>
          </a:p>
          <a:p>
            <a:pPr marL="457200" lvl="0" indent="-311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-"/>
            </a:pPr>
            <a:r>
              <a:rPr lang="it" sz="1300">
                <a:solidFill>
                  <a:schemeClr val="dk1"/>
                </a:solidFill>
              </a:rPr>
              <a:t>Ascolta e comprende narrazioni.</a:t>
            </a:r>
            <a:endParaRPr sz="1300">
              <a:solidFill>
                <a:schemeClr val="dk1"/>
              </a:solidFill>
            </a:endParaRPr>
          </a:p>
          <a:p>
            <a:pPr marL="457200" lvl="0" indent="-311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-"/>
            </a:pPr>
            <a:r>
              <a:rPr lang="it" sz="1300">
                <a:solidFill>
                  <a:schemeClr val="dk1"/>
                </a:solidFill>
              </a:rPr>
              <a:t>Incontra le tecnologie digitali e nuovi media.</a:t>
            </a:r>
            <a:endParaRPr sz="13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/>
          </a:p>
        </p:txBody>
      </p:sp>
      <p:sp>
        <p:nvSpPr>
          <p:cNvPr id="73" name="Google Shape;73;p15"/>
          <p:cNvSpPr txBox="1">
            <a:spLocks noGrp="1"/>
          </p:cNvSpPr>
          <p:nvPr>
            <p:ph type="title"/>
          </p:nvPr>
        </p:nvSpPr>
        <p:spPr>
          <a:xfrm>
            <a:off x="4696450" y="283875"/>
            <a:ext cx="3861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it" sz="1729" b="1"/>
              <a:t>Traguardi per lo sviluppo delle competenze </a:t>
            </a:r>
            <a:r>
              <a:rPr lang="it" sz="1330" b="1"/>
              <a:t>(Indicazioni Nazionali 2012)</a:t>
            </a:r>
            <a:endParaRPr sz="1330" b="1"/>
          </a:p>
        </p:txBody>
      </p:sp>
      <p:pic>
        <p:nvPicPr>
          <p:cNvPr id="74" name="Google Shape;74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11125" y="3629870"/>
            <a:ext cx="660875" cy="1248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4E5F5"/>
            </a:gs>
            <a:gs pos="100000">
              <a:srgbClr val="70A4D5"/>
            </a:gs>
          </a:gsLst>
          <a:lin ang="5400012" scaled="0"/>
        </a:gradFill>
        <a:effectLst/>
      </p:bgPr>
    </p:bg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6"/>
          <p:cNvSpPr txBox="1">
            <a:spLocks noGrp="1"/>
          </p:cNvSpPr>
          <p:nvPr>
            <p:ph type="title"/>
          </p:nvPr>
        </p:nvSpPr>
        <p:spPr>
          <a:xfrm>
            <a:off x="55800" y="9550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 </a:t>
            </a:r>
            <a:r>
              <a:rPr lang="it" sz="3700" b="1"/>
              <a:t>Obiettivi</a:t>
            </a:r>
            <a:endParaRPr sz="3700" b="1"/>
          </a:p>
        </p:txBody>
      </p:sp>
      <p:graphicFrame>
        <p:nvGraphicFramePr>
          <p:cNvPr id="80" name="Google Shape;80;p16"/>
          <p:cNvGraphicFramePr/>
          <p:nvPr/>
        </p:nvGraphicFramePr>
        <p:xfrm>
          <a:off x="434325" y="1628000"/>
          <a:ext cx="8375400" cy="3415015"/>
        </p:xfrm>
        <a:graphic>
          <a:graphicData uri="http://schemas.openxmlformats.org/drawingml/2006/table">
            <a:tbl>
              <a:tblPr>
                <a:noFill/>
                <a:tableStyleId>{E576F20B-E979-4F9A-BDEA-062F3D5F2C2C}</a:tableStyleId>
              </a:tblPr>
              <a:tblGrid>
                <a:gridCol w="2093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93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938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938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737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" sz="1900" b="1"/>
                        <a:t>3 ANNI</a:t>
                      </a:r>
                      <a:endParaRPr sz="1900" b="1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" sz="1900" b="1"/>
                        <a:t>4 ANNI</a:t>
                      </a:r>
                      <a:endParaRPr sz="1900" b="1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" sz="1900" b="1"/>
                        <a:t>5 ANNI</a:t>
                      </a:r>
                      <a:endParaRPr sz="1900" b="1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" sz="1900" b="1"/>
                        <a:t>BES</a:t>
                      </a:r>
                      <a:endParaRPr sz="1900" b="1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93350">
                <a:tc>
                  <a:txBody>
                    <a:bodyPr/>
                    <a:lstStyle/>
                    <a:p>
                      <a:pPr marL="457200" lvl="0" indent="-3111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300"/>
                        <a:buChar char="-"/>
                      </a:pPr>
                      <a:r>
                        <a:rPr lang="it" sz="1300"/>
                        <a:t>Avvicinare i bambini al concetto di cura dell’ambiente.</a:t>
                      </a:r>
                      <a:endParaRPr sz="1300"/>
                    </a:p>
                    <a:p>
                      <a:pPr marL="457200" lvl="0" indent="-3111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300"/>
                        <a:buChar char="-"/>
                      </a:pPr>
                      <a:r>
                        <a:rPr lang="it" sz="1300"/>
                        <a:t>Educare e sensibilizzare i bambini alla raccolta differenziata.</a:t>
                      </a:r>
                      <a:endParaRPr sz="1300"/>
                    </a:p>
                    <a:p>
                      <a:pPr marL="457200" lvl="0" indent="-3111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300"/>
                        <a:buChar char="-"/>
                      </a:pPr>
                      <a:r>
                        <a:rPr lang="it" sz="1300"/>
                        <a:t>Verbalizzare le esperienze in modo semplice.</a:t>
                      </a:r>
                      <a:endParaRPr sz="1300"/>
                    </a:p>
                    <a:p>
                      <a:pPr marL="45720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457200" lvl="0" indent="-3111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300"/>
                        <a:buChar char="-"/>
                      </a:pPr>
                      <a:r>
                        <a:rPr lang="it" sz="1300"/>
                        <a:t>Sa riconoscere  i comportamenti corretti e scorretti nei confronti dell’ambiente.</a:t>
                      </a:r>
                      <a:endParaRPr sz="1300"/>
                    </a:p>
                    <a:p>
                      <a:pPr marL="457200" lvl="0" indent="-3111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300"/>
                        <a:buChar char="-"/>
                      </a:pPr>
                      <a:r>
                        <a:rPr lang="it" sz="1300"/>
                        <a:t>Percepire e discriminare materiali diversi.</a:t>
                      </a:r>
                      <a:endParaRPr sz="1300"/>
                    </a:p>
                    <a:p>
                      <a:pPr marL="457200" lvl="0" indent="-3111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300"/>
                        <a:buChar char="-"/>
                      </a:pPr>
                      <a:r>
                        <a:rPr lang="it" sz="1300"/>
                        <a:t>Verbalizzare le esperienze utilizzando espressioni verbali più complete</a:t>
                      </a:r>
                      <a:endParaRPr sz="1300"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457200" lvl="0" indent="-3111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300"/>
                        <a:buChar char="-"/>
                      </a:pPr>
                      <a:r>
                        <a:rPr lang="it" sz="1300"/>
                        <a:t>Riconosce e sperimenta i principali comportamenti corretti.</a:t>
                      </a:r>
                      <a:endParaRPr sz="1300"/>
                    </a:p>
                    <a:p>
                      <a:pPr marL="457200" lvl="0" indent="-3111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300"/>
                        <a:buChar char="-"/>
                      </a:pPr>
                      <a:r>
                        <a:rPr lang="it" sz="1300"/>
                        <a:t>Percepire e discriminare materiali diversi.</a:t>
                      </a:r>
                      <a:endParaRPr sz="1300"/>
                    </a:p>
                    <a:p>
                      <a:pPr marL="457200" lvl="0" indent="-3111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300"/>
                        <a:buChar char="-"/>
                      </a:pPr>
                      <a:r>
                        <a:rPr lang="it" sz="1300"/>
                        <a:t>Verbalizzare le esperienze in modo adeguato.</a:t>
                      </a:r>
                      <a:endParaRPr sz="1300"/>
                    </a:p>
                    <a:p>
                      <a:pPr marL="45720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45720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179999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" sz="1300"/>
                        <a:t>Stessi obiettivi della classe in quanto le esperienze sono state pensate e realizzate in modo che siano inclusive per tutti i bambini.</a:t>
                      </a:r>
                      <a:endParaRPr sz="1300"/>
                    </a:p>
                    <a:p>
                      <a:pPr marL="179999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" sz="1300"/>
                        <a:t>Ciascun alunno raggiungerà i medesimi obiettivi con livelli differenti</a:t>
                      </a:r>
                      <a:endParaRPr sz="13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81" name="Google Shape;81;p16"/>
          <p:cNvSpPr txBox="1"/>
          <p:nvPr/>
        </p:nvSpPr>
        <p:spPr>
          <a:xfrm>
            <a:off x="537175" y="796700"/>
            <a:ext cx="82725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L’educazione alla cittadinanza viene promossa attraverso esperienze significative che consentano di apprendere il concreto prendersi cura di se stessi, degli altri e dell’ambiente e che favoriscano forme di cooperazione e di solidarietà (Indicazioni Nazionali 2012). 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4E5F5"/>
            </a:gs>
            <a:gs pos="100000">
              <a:srgbClr val="70A4D5"/>
            </a:gs>
          </a:gsLst>
          <a:lin ang="5400012" scaled="0"/>
        </a:gradFill>
        <a:effectLst/>
      </p:bgPr>
    </p:bg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7"/>
          <p:cNvSpPr txBox="1">
            <a:spLocks noGrp="1"/>
          </p:cNvSpPr>
          <p:nvPr>
            <p:ph type="title"/>
          </p:nvPr>
        </p:nvSpPr>
        <p:spPr>
          <a:xfrm>
            <a:off x="262900" y="4059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800" b="1" dirty="0">
                <a:latin typeface="Comic Sans MS"/>
                <a:ea typeface="Comic Sans MS"/>
                <a:cs typeface="Comic Sans MS"/>
                <a:sym typeface="Comic Sans MS"/>
              </a:rPr>
              <a:t>COMPETENZE CHIAVE DI CITTADINANZA</a:t>
            </a:r>
            <a:endParaRPr sz="2800" b="1" dirty="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br>
              <a:rPr lang="it-IT" sz="2688" b="1" dirty="0">
                <a:latin typeface="Comic Sans MS"/>
                <a:ea typeface="Comic Sans MS"/>
                <a:cs typeface="Comic Sans MS"/>
                <a:sym typeface="Comic Sans MS"/>
              </a:rPr>
            </a:br>
            <a:br>
              <a:rPr lang="it-IT" sz="2688" b="1" dirty="0">
                <a:latin typeface="Comic Sans MS"/>
                <a:ea typeface="Comic Sans MS"/>
                <a:cs typeface="Comic Sans MS"/>
                <a:sym typeface="Comic Sans MS"/>
              </a:rPr>
            </a:br>
            <a:endParaRPr sz="2688" b="1" dirty="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457200" lvl="0" indent="-375920" algn="l" rtl="0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it" sz="2577" dirty="0"/>
              <a:t>COMPETENZA PERSONALE, SOCIALE</a:t>
            </a:r>
            <a:endParaRPr sz="2577" dirty="0"/>
          </a:p>
          <a:p>
            <a:pPr marL="457200" lvl="0" indent="-375920" algn="l" rtl="0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it" sz="2577" dirty="0"/>
              <a:t>COMPETENZA ALFABETICA FUNZIONALE</a:t>
            </a:r>
            <a:endParaRPr sz="2577" dirty="0"/>
          </a:p>
          <a:p>
            <a:pPr marL="457200" lvl="0" indent="-375920" algn="l" rtl="0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it" sz="2577" dirty="0"/>
              <a:t>COMPETENZA DIGITALE </a:t>
            </a:r>
            <a:endParaRPr sz="2577" dirty="0"/>
          </a:p>
          <a:p>
            <a:pPr marL="457200" lvl="0" indent="-375920" algn="l" rtl="0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it" sz="2577" dirty="0"/>
              <a:t>IMPARARE AD IMPARARE</a:t>
            </a:r>
            <a:endParaRPr sz="2577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4E5F5"/>
            </a:gs>
            <a:gs pos="100000">
              <a:srgbClr val="70A4D5"/>
            </a:gs>
          </a:gsLst>
          <a:lin ang="5400012" scaled="0"/>
        </a:grad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8"/>
          <p:cNvSpPr txBox="1">
            <a:spLocks noGrp="1"/>
          </p:cNvSpPr>
          <p:nvPr>
            <p:ph type="ctrTitle"/>
          </p:nvPr>
        </p:nvSpPr>
        <p:spPr>
          <a:xfrm>
            <a:off x="526975" y="228300"/>
            <a:ext cx="8004900" cy="296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2200" dirty="0">
                <a:latin typeface="Caveat"/>
                <a:ea typeface="Caveat"/>
                <a:cs typeface="Caveat"/>
                <a:sym typeface="Caveat"/>
              </a:rPr>
              <a:t>                       </a:t>
            </a:r>
            <a:endParaRPr sz="2000" dirty="0">
              <a:solidFill>
                <a:srgbClr val="000000"/>
              </a:solidFill>
              <a:latin typeface="Caveat"/>
              <a:ea typeface="Caveat"/>
              <a:cs typeface="Caveat"/>
              <a:sym typeface="Cave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088" dirty="0">
              <a:solidFill>
                <a:srgbClr val="0000FF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088" dirty="0">
              <a:solidFill>
                <a:srgbClr val="0000FF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088" dirty="0">
              <a:solidFill>
                <a:srgbClr val="0000FF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4088" dirty="0">
                <a:solidFill>
                  <a:srgbClr val="0000FF"/>
                </a:solidFill>
              </a:rPr>
              <a:t>“Quattro passi nel paese che vorrei…”</a:t>
            </a:r>
            <a:endParaRPr sz="4088" dirty="0">
              <a:solidFill>
                <a:srgbClr val="0000FF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088" dirty="0">
              <a:solidFill>
                <a:srgbClr val="0000FF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ct val="61111"/>
              <a:buFont typeface="Arial"/>
              <a:buNone/>
            </a:pPr>
            <a:r>
              <a:rPr lang="it" sz="1800" dirty="0"/>
              <a:t> Abbiamo chiesto ai bambini: </a:t>
            </a:r>
            <a:r>
              <a:rPr lang="it" sz="1800" b="1" dirty="0"/>
              <a:t>“Come possiamo prenderci cura dell’ambiente?</a:t>
            </a:r>
            <a:r>
              <a:rPr lang="it" sz="1800" dirty="0"/>
              <a:t>” Ci penseremo insieme… iniziando dal nostro paese…</a:t>
            </a:r>
            <a:endParaRPr dirty="0"/>
          </a:p>
        </p:txBody>
      </p:sp>
      <p:pic>
        <p:nvPicPr>
          <p:cNvPr id="92" name="Google Shape;92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4355" y="3383875"/>
            <a:ext cx="2378279" cy="1585050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Google Shape;93;p18"/>
          <p:cNvSpPr txBox="1"/>
          <p:nvPr/>
        </p:nvSpPr>
        <p:spPr>
          <a:xfrm>
            <a:off x="4378025" y="3768700"/>
            <a:ext cx="44436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000" b="1">
                <a:solidFill>
                  <a:schemeClr val="dk1"/>
                </a:solidFill>
                <a:latin typeface="Caveat"/>
                <a:ea typeface="Caveat"/>
                <a:cs typeface="Caveat"/>
                <a:sym typeface="Caveat"/>
              </a:rPr>
              <a:t>EDUCARE E’ EDUCARE A VIVERE MA, PRIMA ANCORA, EDUCARE E’ VIVERE. (E. Morin)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4E5F5"/>
            </a:gs>
            <a:gs pos="100000">
              <a:srgbClr val="70A4D5"/>
            </a:gs>
          </a:gsLst>
          <a:lin ang="5400012" scaled="0"/>
        </a:gradFill>
        <a:effectLst/>
      </p:bgPr>
    </p:bg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9"/>
          <p:cNvSpPr txBox="1">
            <a:spLocks noGrp="1"/>
          </p:cNvSpPr>
          <p:nvPr>
            <p:ph type="title"/>
          </p:nvPr>
        </p:nvSpPr>
        <p:spPr>
          <a:xfrm>
            <a:off x="298300" y="241700"/>
            <a:ext cx="6676200" cy="300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2255"/>
              <a:t>L’esperienza pensata si inserisce all’interno di un percorso di sensibilizzazione per avvicinare i bambini al tema della cura dell’ambiente. Partendo dall’albo illustrato “Avrò cura di te” i bambini hanno scoperto le varie sfaccettature del termine “cura”. </a:t>
            </a:r>
            <a:endParaRPr sz="2255"/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255"/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2255"/>
              <a:t>Le attività successive si inseriscono al termine del percorso quando ai bambini viene chiesto come ci si può prender cura dell’ambiente. </a:t>
            </a:r>
            <a:r>
              <a:rPr lang="it"/>
              <a:t> </a:t>
            </a:r>
            <a:endParaRPr/>
          </a:p>
        </p:txBody>
      </p:sp>
      <p:pic>
        <p:nvPicPr>
          <p:cNvPr id="99" name="Google Shape;99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22366">
            <a:off x="3135247" y="3346451"/>
            <a:ext cx="3040580" cy="1835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74494" y="712894"/>
            <a:ext cx="1815200" cy="2537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4E5F5"/>
            </a:gs>
            <a:gs pos="100000">
              <a:srgbClr val="70A4D5"/>
            </a:gs>
          </a:gsLst>
          <a:lin ang="5400012" scaled="0"/>
        </a:grad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0"/>
          <p:cNvSpPr txBox="1">
            <a:spLocks noGrp="1"/>
          </p:cNvSpPr>
          <p:nvPr>
            <p:ph type="title"/>
          </p:nvPr>
        </p:nvSpPr>
        <p:spPr>
          <a:xfrm>
            <a:off x="232825" y="347075"/>
            <a:ext cx="8520600" cy="44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3488" b="1" i="1" u="sng"/>
              <a:t>Esperienza 1</a:t>
            </a:r>
            <a:endParaRPr sz="3488" b="1" i="1" u="sng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600"/>
              <a:t>L’insegnante partendo dalle osservazioni fatte dai bambini sui rifiuti presenti al parco giochi e per le vie del paese decide di affrontare quanto è emerso con la classe.</a:t>
            </a:r>
            <a:endParaRPr sz="26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600"/>
              <a:t>Durante la passeggiata settimanale la maestra chiede ai bambini di osservare i rifiuti abbandonati sul terreno e fotografa quanto osservato. </a:t>
            </a:r>
            <a:endParaRPr sz="26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600"/>
              <a:t>STRUMENTI: macchina fotografica, tablet</a:t>
            </a:r>
            <a:endParaRPr sz="26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600"/>
              <a:t>TEMPI: 1 h</a:t>
            </a:r>
            <a:endParaRPr/>
          </a:p>
        </p:txBody>
      </p:sp>
      <p:pic>
        <p:nvPicPr>
          <p:cNvPr id="106" name="Google Shape;106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08113" y="3211275"/>
            <a:ext cx="1114425" cy="1809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4E5F5"/>
            </a:gs>
            <a:gs pos="100000">
              <a:srgbClr val="70A4D5"/>
            </a:gs>
          </a:gsLst>
          <a:lin ang="5400012" scaled="0"/>
        </a:gradFill>
        <a:effectLst/>
      </p:bgPr>
    </p:bg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1"/>
          <p:cNvSpPr txBox="1">
            <a:spLocks noGrp="1"/>
          </p:cNvSpPr>
          <p:nvPr>
            <p:ph type="title"/>
          </p:nvPr>
        </p:nvSpPr>
        <p:spPr>
          <a:xfrm>
            <a:off x="2957595" y="0"/>
            <a:ext cx="3679500" cy="91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3100" b="1" i="1" u="sng" dirty="0"/>
              <a:t>Esperienza 2</a:t>
            </a:r>
            <a:endParaRPr sz="3100" b="1" i="1" u="sng" dirty="0"/>
          </a:p>
        </p:txBody>
      </p:sp>
      <p:sp>
        <p:nvSpPr>
          <p:cNvPr id="112" name="Google Shape;112;p21"/>
          <p:cNvSpPr txBox="1"/>
          <p:nvPr/>
        </p:nvSpPr>
        <p:spPr>
          <a:xfrm>
            <a:off x="375052" y="813433"/>
            <a:ext cx="4973700" cy="434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800" dirty="0"/>
              <a:t>La maestra riporta le foto scattate durante la passeggiata sulla LIM per un momento di brainstorming nel quale si scorrono le foto e si nominano gli oggetti fotografati. </a:t>
            </a:r>
            <a:endParaRPr sz="18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800" dirty="0"/>
              <a:t>GIOCO MOTORIO: in un secondo momento si presentano i contenitori che i bambini già conoscono e gli si chiede di suddividere i rifiuti (che l’insegnante avrà precedentemente selezionato) nel giusto contenitore tramite un percorso motorio.</a:t>
            </a:r>
            <a:endParaRPr sz="18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800" dirty="0"/>
              <a:t>STRUMENTI: LIM, COMPUTER, materiale strutturato, rifiuti selezionati</a:t>
            </a:r>
            <a:endParaRPr sz="18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800" dirty="0"/>
              <a:t>TEMPI:1h e mezza </a:t>
            </a:r>
            <a:endParaRPr sz="1800" dirty="0"/>
          </a:p>
        </p:txBody>
      </p:sp>
      <p:pic>
        <p:nvPicPr>
          <p:cNvPr id="113" name="Google Shape;113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64613" y="1360575"/>
            <a:ext cx="3679375" cy="20391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894</Words>
  <Application>Microsoft Office PowerPoint</Application>
  <PresentationFormat>Presentazione su schermo (16:9)</PresentationFormat>
  <Paragraphs>122</Paragraphs>
  <Slides>16</Slides>
  <Notes>16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16</vt:i4>
      </vt:variant>
    </vt:vector>
  </HeadingPairs>
  <TitlesOfParts>
    <vt:vector size="20" baseType="lpstr">
      <vt:lpstr>Caveat</vt:lpstr>
      <vt:lpstr>Arial</vt:lpstr>
      <vt:lpstr>Comic Sans MS</vt:lpstr>
      <vt:lpstr>Simple Light</vt:lpstr>
      <vt:lpstr>Elaborato laboratorio:  “Educare alla cittadinanza nella scuola dell'infanzia”.        Annunziata Antonella (I.C. Caretta, AL) Barotto Monica (I.C. Caretta, AL) Mantelli Cristina (I.C. De Amicis - Manzoni, AL) Paoletti Beatrice (I.C. Caretta, AL)            Anno di prova 2022/2023</vt:lpstr>
      <vt:lpstr>PRESENTAZIONE CLASSE</vt:lpstr>
      <vt:lpstr>Campi di esperienza</vt:lpstr>
      <vt:lpstr> Obiettivi</vt:lpstr>
      <vt:lpstr>COMPETENZE CHIAVE DI CITTADINANZA    COMPETENZA PERSONALE, SOCIALE COMPETENZA ALFABETICA FUNZIONALE COMPETENZA DIGITALE  IMPARARE AD IMPARARE</vt:lpstr>
      <vt:lpstr>                           “Quattro passi nel paese che vorrei…”   Abbiamo chiesto ai bambini: “Come possiamo prenderci cura dell’ambiente?” Ci penseremo insieme… iniziando dal nostro paese…</vt:lpstr>
      <vt:lpstr>L’esperienza pensata si inserisce all’interno di un percorso di sensibilizzazione per avvicinare i bambini al tema della cura dell’ambiente. Partendo dall’albo illustrato “Avrò cura di te” i bambini hanno scoperto le varie sfaccettature del termine “cura”.   Le attività successive si inseriscono al termine del percorso quando ai bambini viene chiesto come ci si può prender cura dell’ambiente.  </vt:lpstr>
      <vt:lpstr>Esperienza 1  L’insegnante partendo dalle osservazioni fatte dai bambini sui rifiuti presenti al parco giochi e per le vie del paese decide di affrontare quanto è emerso con la classe. Durante la passeggiata settimanale la maestra chiede ai bambini di osservare i rifiuti abbandonati sul terreno e fotografa quanto osservato.    STRUMENTI: macchina fotografica, tablet TEMPI: 1 h</vt:lpstr>
      <vt:lpstr>Esperienza 2</vt:lpstr>
      <vt:lpstr>ESPERIENZA 3   L’insegnante propone alla LIM  il gioco di categorizzazione dei rifiuti creato con l’applicazione Learning Apps.  L'utilizzo degli strumenti digitali (TIC) offre a tutti un’opportunità di apprendimento globale e immediato, attivando attenzione e motivazione.  Strumenti utilizzati: PC e LIM   Tempi: 30 minuti Durante l’esperienza saranno tenuti in considerazione i tempi individuali di ogni bambino.</vt:lpstr>
      <vt:lpstr>Presentazione standard di PowerPoint</vt:lpstr>
      <vt:lpstr>ESPERIENZA FINALE   L’insegnante propone alla Lim un silent book digitale realizzato con l’applicazione Bookcreator dal titolo : “Katy Kat Missione riciclo” ed invita i bambini a verbalizzare una storia utilizzando le immagini del libro e le esperienze vissute durante tutto il percorso.  Strumenti digitali: PC e Lim  Tempi: I tempi saranno distesi per consentire a tutti i bambini, e in particolare a E. di vivere con serenità l’attività che andrà a sperimentare. </vt:lpstr>
      <vt:lpstr>Presentazione standard di PowerPoint</vt:lpstr>
      <vt:lpstr>Documentazione fotografica </vt:lpstr>
      <vt:lpstr>Presentazione standard di PowerPoint</vt:lpstr>
      <vt:lpstr>VALUTAZIONE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Elaborato laboratorio:  “Educare alla cittadinanza nella scuola dell'infanzia”.        Annunziata Antonella (I.C. Caretta, AL) Barotto Monica (I.C. Caretta, AL) Mantelli Cristina (I.C. De Amicis - Manzoni, AL) Paoletti Beatrice (I.C. Caretta, AL)            Anno di prova 2022/2023</dc:title>
  <cp:lastModifiedBy>Monica Barotto</cp:lastModifiedBy>
  <cp:revision>2</cp:revision>
  <dcterms:modified xsi:type="dcterms:W3CDTF">2023-02-17T18:21:34Z</dcterms:modified>
</cp:coreProperties>
</file>