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58" r:id="rId4"/>
    <p:sldId id="260" r:id="rId5"/>
    <p:sldId id="261" r:id="rId6"/>
    <p:sldId id="264" r:id="rId7"/>
    <p:sldId id="265" r:id="rId8"/>
    <p:sldId id="266" r:id="rId9"/>
    <p:sldId id="256" r:id="rId10"/>
    <p:sldId id="263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ene adrasti" initials="ia" lastIdx="1" clrIdx="0">
    <p:extLst>
      <p:ext uri="{19B8F6BF-5375-455C-9EA6-DF929625EA0E}">
        <p15:presenceInfo xmlns:p15="http://schemas.microsoft.com/office/powerpoint/2012/main" userId="11d58ad874db1a1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730545-C99A-4548-B53E-B8F8FE9F436C}" type="datetimeFigureOut">
              <a:rPr lang="it-IT" smtClean="0"/>
              <a:t>19/02/2023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C2A733-3C82-46BB-B248-EF6F8C5FBC00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125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0545-C99A-4548-B53E-B8F8FE9F436C}" type="datetimeFigureOut">
              <a:rPr lang="it-IT" smtClean="0"/>
              <a:t>19/02/2023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A733-3C82-46BB-B248-EF6F8C5FBC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4717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0545-C99A-4548-B53E-B8F8FE9F436C}" type="datetimeFigureOut">
              <a:rPr lang="it-IT" smtClean="0"/>
              <a:t>19/02/2023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A733-3C82-46BB-B248-EF6F8C5FBC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441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0545-C99A-4548-B53E-B8F8FE9F436C}" type="datetimeFigureOut">
              <a:rPr lang="it-IT" smtClean="0"/>
              <a:t>19/02/2023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A733-3C82-46BB-B248-EF6F8C5FBC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034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0545-C99A-4548-B53E-B8F8FE9F436C}" type="datetimeFigureOut">
              <a:rPr lang="it-IT" smtClean="0"/>
              <a:t>19/02/2023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A733-3C82-46BB-B248-EF6F8C5FBC00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287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0545-C99A-4548-B53E-B8F8FE9F436C}" type="datetimeFigureOut">
              <a:rPr lang="it-IT" smtClean="0"/>
              <a:t>19/02/2023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A733-3C82-46BB-B248-EF6F8C5FBC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962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0545-C99A-4548-B53E-B8F8FE9F436C}" type="datetimeFigureOut">
              <a:rPr lang="it-IT" smtClean="0"/>
              <a:t>19/02/2023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A733-3C82-46BB-B248-EF6F8C5FBC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4041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0545-C99A-4548-B53E-B8F8FE9F436C}" type="datetimeFigureOut">
              <a:rPr lang="it-IT" smtClean="0"/>
              <a:t>19/02/2023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A733-3C82-46BB-B248-EF6F8C5FBC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4784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0545-C99A-4548-B53E-B8F8FE9F436C}" type="datetimeFigureOut">
              <a:rPr lang="it-IT" smtClean="0"/>
              <a:t>19/02/2023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A733-3C82-46BB-B248-EF6F8C5FBC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171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0545-C99A-4548-B53E-B8F8FE9F436C}" type="datetimeFigureOut">
              <a:rPr lang="it-IT" smtClean="0"/>
              <a:t>19/02/2023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A733-3C82-46BB-B248-EF6F8C5FBC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175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0545-C99A-4548-B53E-B8F8FE9F436C}" type="datetimeFigureOut">
              <a:rPr lang="it-IT" smtClean="0"/>
              <a:t>19/02/2023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2A733-3C82-46BB-B248-EF6F8C5FBC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066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9730545-C99A-4548-B53E-B8F8FE9F436C}" type="datetimeFigureOut">
              <a:rPr lang="it-IT" smtClean="0"/>
              <a:t>19/02/2023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7C2A733-3C82-46BB-B248-EF6F8C5FBC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21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98A4C4-9714-4D63-4FD8-BAA553D3B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544112"/>
            <a:ext cx="9966960" cy="17411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3600" dirty="0"/>
              <a:t>Laboratorio formativo </a:t>
            </a:r>
            <a:br>
              <a:rPr lang="it-IT" sz="3600" dirty="0"/>
            </a:br>
            <a:r>
              <a:rPr lang="it-IT" sz="3600" dirty="0"/>
              <a:t>«Educare alla cittadinanza nella scuola dell’infanzia»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2557112-B173-F0C1-1815-AB61C2DAE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8451" y="3852184"/>
            <a:ext cx="9250018" cy="261487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it-IT" sz="2600" dirty="0"/>
              <a:t>Attività didattica progettata e sperimentata nella                                                                 classe prima della scuola primaria di Fubine Monferrato                                                                               (Istituto Comprensivo «G. Pascoli» di Felizzano)</a:t>
            </a:r>
          </a:p>
          <a:p>
            <a:pPr>
              <a:lnSpc>
                <a:spcPct val="100000"/>
              </a:lnSpc>
            </a:pPr>
            <a:endParaRPr lang="it-IT" sz="2600" dirty="0"/>
          </a:p>
          <a:p>
            <a:pPr>
              <a:lnSpc>
                <a:spcPct val="100000"/>
              </a:lnSpc>
            </a:pPr>
            <a:endParaRPr lang="it-IT" dirty="0"/>
          </a:p>
          <a:p>
            <a:pPr>
              <a:lnSpc>
                <a:spcPct val="100000"/>
              </a:lnSpc>
            </a:pPr>
            <a:r>
              <a:rPr lang="it-IT" dirty="0"/>
              <a:t>                                                                                                                                          Insegnante: Irene Adrasti </a:t>
            </a:r>
          </a:p>
          <a:p>
            <a:pPr>
              <a:lnSpc>
                <a:spcPct val="100000"/>
              </a:lnSpc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850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04511E7-D676-DC84-D1FD-C3815A2813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4461" r="8068" b="8969"/>
          <a:stretch/>
        </p:blipFill>
        <p:spPr>
          <a:xfrm rot="21437203">
            <a:off x="490330" y="490329"/>
            <a:ext cx="5776292" cy="48270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75260D9-0EBF-76E4-D71F-04C1418330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" t="4718" r="531" b="14895"/>
          <a:stretch/>
        </p:blipFill>
        <p:spPr>
          <a:xfrm rot="323275">
            <a:off x="5804454" y="1061014"/>
            <a:ext cx="5961822" cy="418428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4EF6B6D-DA1E-242B-B56F-96757916D33E}"/>
              </a:ext>
            </a:extLst>
          </p:cNvPr>
          <p:cNvSpPr txBox="1"/>
          <p:nvPr/>
        </p:nvSpPr>
        <p:spPr>
          <a:xfrm>
            <a:off x="1815548" y="5515955"/>
            <a:ext cx="889220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Le immagini inserite mostrano alcuni dei lavori prodotti, frutto dell’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elaborazione personale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e della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scrittura spontanea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degli alunni. </a:t>
            </a:r>
            <a:br>
              <a:rPr kumimoji="0" lang="it-IT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125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254C867-2B4A-12DA-A619-A8CC9DD6D5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t="2915" r="9033" b="7165"/>
          <a:stretch/>
        </p:blipFill>
        <p:spPr>
          <a:xfrm rot="440120">
            <a:off x="6210546" y="1916422"/>
            <a:ext cx="5455061" cy="432685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BECAC9C-4B9E-1031-35F3-93C15B2FDA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t="6618" r="3623" b="6072"/>
          <a:stretch/>
        </p:blipFill>
        <p:spPr>
          <a:xfrm rot="21428399">
            <a:off x="371410" y="451253"/>
            <a:ext cx="5624243" cy="416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95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A6F92E07-D815-20EF-EE61-674CDDE09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0" y="0"/>
            <a:ext cx="11211339" cy="53439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0" lang="it-IT" sz="4800" b="1" i="1" u="none" strike="noStrike" kern="1200" cap="none" spc="0" normalizeH="0" baseline="0" noProof="0" dirty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˝</a:t>
            </a:r>
            <a:r>
              <a:rPr lang="it-IT" sz="4800" b="1" i="1" dirty="0"/>
              <a:t>M’ illumino di meno˝</a:t>
            </a:r>
            <a:br>
              <a:rPr lang="it-IT" sz="4800" b="1" i="1" dirty="0"/>
            </a:br>
            <a:r>
              <a:rPr lang="it-IT" sz="3100" dirty="0">
                <a:solidFill>
                  <a:schemeClr val="tx1"/>
                </a:solidFill>
              </a:rPr>
              <a:t>Il 16 febbraio, in occasione della Giornata Nazionale del Risparmio Energetico, i bambini, entrando in classe, trovano le luci spente e alcune candele…  </a:t>
            </a:r>
            <a:br>
              <a:rPr lang="it-IT" sz="2700" b="1" dirty="0">
                <a:solidFill>
                  <a:schemeClr val="tx1"/>
                </a:solidFill>
              </a:rPr>
            </a:br>
            <a:br>
              <a:rPr lang="it-IT" sz="2700" b="1" dirty="0">
                <a:solidFill>
                  <a:schemeClr val="tx1"/>
                </a:solidFill>
              </a:rPr>
            </a:br>
            <a:endParaRPr lang="it-IT" sz="2700" dirty="0">
              <a:solidFill>
                <a:schemeClr val="tx1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2E10C41-22DD-6B3A-3E04-BA72C00A08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3" r="362"/>
          <a:stretch/>
        </p:blipFill>
        <p:spPr>
          <a:xfrm>
            <a:off x="4580486" y="3154018"/>
            <a:ext cx="4945652" cy="318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87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A6F92E07-D815-20EF-EE61-674CDDE09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28" y="1125915"/>
            <a:ext cx="11211339" cy="198157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it-IT" sz="4000" b="1" dirty="0"/>
            </a:br>
            <a:br>
              <a:rPr lang="it-IT" sz="4000" b="1" dirty="0"/>
            </a:br>
            <a:br>
              <a:rPr lang="it-IT" sz="4000" b="1" dirty="0"/>
            </a:br>
            <a:r>
              <a:rPr lang="it-IT" sz="3400" dirty="0">
                <a:solidFill>
                  <a:schemeClr val="tx1"/>
                </a:solidFill>
              </a:rPr>
              <a:t>Dopo una discussione e riflessione collettiva sul tema del risparmio energetico, si presenta ai bambini una </a:t>
            </a:r>
            <a:r>
              <a:rPr lang="it-IT" b="1" dirty="0"/>
              <a:t>situazione problema</a:t>
            </a:r>
            <a:r>
              <a:rPr lang="it-IT" sz="3400" dirty="0">
                <a:solidFill>
                  <a:schemeClr val="tx1"/>
                </a:solidFill>
              </a:rPr>
              <a:t>:</a:t>
            </a:r>
            <a:r>
              <a:rPr lang="it-IT" b="1" dirty="0"/>
              <a:t> </a:t>
            </a:r>
            <a:br>
              <a:rPr lang="it-IT" sz="3400" dirty="0">
                <a:solidFill>
                  <a:schemeClr val="tx1"/>
                </a:solidFill>
              </a:rPr>
            </a:br>
            <a:br>
              <a:rPr lang="it-IT" sz="3100" dirty="0">
                <a:solidFill>
                  <a:schemeClr val="tx1"/>
                </a:solidFill>
              </a:rPr>
            </a:br>
            <a:b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</a:br>
            <a:b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</a:br>
            <a:br>
              <a:rPr lang="it-IT" sz="2700" b="1" dirty="0">
                <a:solidFill>
                  <a:schemeClr val="tx1"/>
                </a:solidFill>
              </a:rPr>
            </a:br>
            <a:endParaRPr lang="it-IT" sz="2700" dirty="0">
              <a:solidFill>
                <a:schemeClr val="tx1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4E30139-1812-E66C-3F03-AC3D9E2EAB0C}"/>
              </a:ext>
            </a:extLst>
          </p:cNvPr>
          <p:cNvSpPr txBox="1"/>
          <p:nvPr/>
        </p:nvSpPr>
        <p:spPr>
          <a:xfrm>
            <a:off x="1066797" y="2965174"/>
            <a:ext cx="10058402" cy="276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«Quali materiali / strumenti, tra quelli che abbiamo a disposizione, possiamo utilizzare per spegnere il fuoco delle nostre candele?»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4683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2FE3AA6-6A35-2BCE-288E-AB9FD235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5669" y="914400"/>
            <a:ext cx="6096000" cy="478403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it-IT" sz="3100" dirty="0">
                <a:solidFill>
                  <a:schemeClr val="tx1"/>
                </a:solidFill>
              </a:rPr>
              <a:t>Si mostrano agli allievi alcuni materiali / strumenti e insieme, in </a:t>
            </a:r>
            <a:r>
              <a:rPr lang="it-IT" sz="3100" b="1" dirty="0" err="1">
                <a:solidFill>
                  <a:schemeClr val="tx1"/>
                </a:solidFill>
              </a:rPr>
              <a:t>circle</a:t>
            </a:r>
            <a:r>
              <a:rPr lang="it-IT" sz="3100" b="1" dirty="0">
                <a:solidFill>
                  <a:schemeClr val="tx1"/>
                </a:solidFill>
              </a:rPr>
              <a:t> time</a:t>
            </a:r>
            <a:r>
              <a:rPr lang="it-IT" sz="3100" dirty="0">
                <a:solidFill>
                  <a:schemeClr val="tx1"/>
                </a:solidFill>
              </a:rPr>
              <a:t>, si inizia a </a:t>
            </a:r>
            <a:r>
              <a:rPr lang="it-IT" b="1" dirty="0"/>
              <a:t>riflettere</a:t>
            </a:r>
            <a:r>
              <a:rPr lang="it-IT" sz="3100" b="1" dirty="0">
                <a:solidFill>
                  <a:schemeClr val="tx1"/>
                </a:solidFill>
              </a:rPr>
              <a:t> </a:t>
            </a:r>
            <a:r>
              <a:rPr lang="it-IT" sz="3100" dirty="0">
                <a:solidFill>
                  <a:schemeClr val="tx1"/>
                </a:solidFill>
              </a:rPr>
              <a:t>sulla situazione problema («Che cosa succede se…»), a </a:t>
            </a:r>
            <a:r>
              <a:rPr lang="it-IT" b="1" dirty="0"/>
              <a:t>sperimentare </a:t>
            </a:r>
            <a:r>
              <a:rPr lang="it-IT" sz="3100" dirty="0">
                <a:solidFill>
                  <a:schemeClr val="tx1"/>
                </a:solidFill>
              </a:rPr>
              <a:t>e a </a:t>
            </a:r>
            <a:r>
              <a:rPr lang="it-IT" b="1" dirty="0"/>
              <a:t>osservare</a:t>
            </a:r>
            <a:r>
              <a:rPr lang="it-IT" sz="3100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D372115-09CF-81A8-FA4A-052DEC4A59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" b="17649"/>
          <a:stretch/>
        </p:blipFill>
        <p:spPr>
          <a:xfrm>
            <a:off x="490331" y="569843"/>
            <a:ext cx="4876799" cy="351182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C7833D3-DAC5-DD42-33C7-5437ABF3E665}"/>
              </a:ext>
            </a:extLst>
          </p:cNvPr>
          <p:cNvSpPr txBox="1"/>
          <p:nvPr/>
        </p:nvSpPr>
        <p:spPr>
          <a:xfrm>
            <a:off x="1577008" y="4373216"/>
            <a:ext cx="2703443" cy="203132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Materiali / strumenti: </a:t>
            </a:r>
          </a:p>
          <a:p>
            <a:r>
              <a:rPr lang="it-IT" dirty="0"/>
              <a:t>-terra</a:t>
            </a:r>
          </a:p>
          <a:p>
            <a:r>
              <a:rPr lang="it-IT" dirty="0"/>
              <a:t>-acqua</a:t>
            </a:r>
          </a:p>
          <a:p>
            <a:r>
              <a:rPr lang="it-IT" dirty="0"/>
              <a:t>-barattolo di vetro grande</a:t>
            </a:r>
          </a:p>
          <a:p>
            <a:r>
              <a:rPr lang="it-IT" dirty="0"/>
              <a:t>-barattolo di vetro piccolo</a:t>
            </a:r>
          </a:p>
          <a:p>
            <a:r>
              <a:rPr lang="it-IT" dirty="0"/>
              <a:t>-carta</a:t>
            </a:r>
          </a:p>
          <a:p>
            <a:r>
              <a:rPr lang="it-IT" dirty="0"/>
              <a:t>-foglie</a:t>
            </a:r>
          </a:p>
        </p:txBody>
      </p:sp>
    </p:spTree>
    <p:extLst>
      <p:ext uri="{BB962C8B-B14F-4D97-AF65-F5344CB8AC3E}">
        <p14:creationId xmlns:p14="http://schemas.microsoft.com/office/powerpoint/2010/main" val="1181895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6AB7BC7-67B8-3F8A-3B11-1E77DDE2CD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" t="53913" r="9033" b="5411"/>
          <a:stretch/>
        </p:blipFill>
        <p:spPr>
          <a:xfrm rot="21431755">
            <a:off x="755372" y="529255"/>
            <a:ext cx="4572000" cy="278958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8A909A2-505E-3247-EBC5-D6108C8000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36" r="8564"/>
          <a:stretch/>
        </p:blipFill>
        <p:spPr>
          <a:xfrm rot="277348">
            <a:off x="6701313" y="604341"/>
            <a:ext cx="4702996" cy="261730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CC0B608-B365-03F7-4F5F-61C1BD098B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89" b="13817"/>
          <a:stretch/>
        </p:blipFill>
        <p:spPr>
          <a:xfrm>
            <a:off x="7604805" y="2915478"/>
            <a:ext cx="2896015" cy="3572020"/>
          </a:xfrm>
          <a:prstGeom prst="rect">
            <a:avLst/>
          </a:prstGeom>
        </p:spPr>
      </p:pic>
      <p:pic>
        <p:nvPicPr>
          <p:cNvPr id="1026" name="Picture 2" descr="☺️ Faccina Sorridente Emoji">
            <a:extLst>
              <a:ext uri="{FF2B5EF4-FFF2-40B4-BE49-F238E27FC236}">
                <a16:creationId xmlns:a16="http://schemas.microsoft.com/office/drawing/2014/main" id="{95E296CA-AA98-A6DD-2D6B-284B484A2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1154">
            <a:off x="9700108" y="4808321"/>
            <a:ext cx="725354" cy="79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953C0A5-00A6-BD68-1F54-283681774D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82" b="-1740"/>
          <a:stretch/>
        </p:blipFill>
        <p:spPr>
          <a:xfrm>
            <a:off x="1328834" y="3564835"/>
            <a:ext cx="5619646" cy="287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08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A6F92E07-D815-20EF-EE61-674CDDE09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0" y="1606827"/>
            <a:ext cx="11211339" cy="534393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it-IT" sz="4000" b="1" dirty="0"/>
              <a:t>Riflessione sull’esperienza</a:t>
            </a:r>
            <a:br>
              <a:rPr lang="it-IT" sz="4000" b="1" dirty="0"/>
            </a:br>
            <a:br>
              <a:rPr lang="it-IT" sz="4000" b="1" dirty="0"/>
            </a:br>
            <a:r>
              <a:rPr lang="it-IT" sz="2700" dirty="0">
                <a:solidFill>
                  <a:schemeClr val="tx1"/>
                </a:solidFill>
              </a:rPr>
              <a:t>Si riportano alcune delle </a:t>
            </a:r>
            <a:r>
              <a:rPr lang="it-IT" sz="2700" b="1" dirty="0">
                <a:solidFill>
                  <a:schemeClr val="tx1"/>
                </a:solidFill>
              </a:rPr>
              <a:t>domande</a:t>
            </a:r>
            <a:r>
              <a:rPr lang="it-IT" sz="2700" dirty="0">
                <a:solidFill>
                  <a:schemeClr val="tx1"/>
                </a:solidFill>
              </a:rPr>
              <a:t> e delle </a:t>
            </a:r>
            <a:r>
              <a:rPr lang="it-IT" sz="2700" b="1" dirty="0">
                <a:solidFill>
                  <a:schemeClr val="tx1"/>
                </a:solidFill>
              </a:rPr>
              <a:t>risposte registrate in classe</a:t>
            </a:r>
            <a:r>
              <a:rPr lang="it-IT" sz="2700" dirty="0">
                <a:solidFill>
                  <a:schemeClr val="tx1"/>
                </a:solidFill>
              </a:rPr>
              <a:t>. </a:t>
            </a:r>
            <a:br>
              <a:rPr lang="it-IT" sz="2700" dirty="0">
                <a:solidFill>
                  <a:schemeClr val="tx1"/>
                </a:solidFill>
              </a:rPr>
            </a:br>
            <a:br>
              <a:rPr lang="it-IT" sz="2700" dirty="0">
                <a:solidFill>
                  <a:schemeClr val="tx1"/>
                </a:solidFill>
              </a:rPr>
            </a:br>
            <a:br>
              <a:rPr lang="it-IT" sz="2700" dirty="0">
                <a:solidFill>
                  <a:schemeClr val="tx1"/>
                </a:solidFill>
              </a:rPr>
            </a:br>
            <a:r>
              <a:rPr lang="it-IT" sz="2700" b="1" dirty="0">
                <a:solidFill>
                  <a:schemeClr val="tx1"/>
                </a:solidFill>
              </a:rPr>
              <a:t>-Che cosa abbiamo visto quando abbiamo coperto le candele con i barattoli di vetro?</a:t>
            </a:r>
            <a:br>
              <a:rPr lang="it-IT" sz="2700" b="1" dirty="0">
                <a:solidFill>
                  <a:schemeClr val="tx1"/>
                </a:solidFill>
              </a:rPr>
            </a:br>
            <a:br>
              <a:rPr lang="it-IT" sz="2700" b="1" dirty="0">
                <a:solidFill>
                  <a:schemeClr val="tx1"/>
                </a:solidFill>
              </a:rPr>
            </a:br>
            <a:r>
              <a:rPr lang="it-IT" sz="2700" dirty="0">
                <a:solidFill>
                  <a:schemeClr val="tx1"/>
                </a:solidFill>
              </a:rPr>
              <a:t> </a:t>
            </a: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«Il fuoco all’inizio rimane acceso.</a:t>
            </a:r>
            <a:b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</a:br>
            <a:b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</a:b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«Alla fine il fuoco muore.»</a:t>
            </a:r>
            <a:b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</a:br>
            <a:br>
              <a:rPr lang="it-IT" sz="2800" i="1" dirty="0">
                <a:solidFill>
                  <a:srgbClr val="000000"/>
                </a:solidFill>
                <a:latin typeface="Corbel" panose="020B0503020204020204"/>
              </a:rPr>
            </a:br>
            <a:r>
              <a:rPr lang="it-IT" sz="2800" i="1" dirty="0">
                <a:solidFill>
                  <a:srgbClr val="000000"/>
                </a:solidFill>
                <a:latin typeface="Corbel" panose="020B0503020204020204"/>
              </a:rPr>
              <a:t>«Il fuoco rimane acceso per un po’, abbiamo contato fino a 25.»</a:t>
            </a:r>
            <a:br>
              <a:rPr lang="it-IT" sz="2800" i="1" dirty="0">
                <a:solidFill>
                  <a:srgbClr val="000000"/>
                </a:solidFill>
                <a:latin typeface="Corbel" panose="020B0503020204020204"/>
              </a:rPr>
            </a:br>
            <a:br>
              <a:rPr lang="it-IT" sz="2800" i="1" dirty="0">
                <a:solidFill>
                  <a:srgbClr val="000000"/>
                </a:solidFill>
                <a:latin typeface="Corbel" panose="020B0503020204020204"/>
              </a:rPr>
            </a:br>
            <a:r>
              <a:rPr lang="it-IT" sz="2800" i="1" dirty="0">
                <a:solidFill>
                  <a:srgbClr val="000000"/>
                </a:solidFill>
                <a:latin typeface="Corbel" panose="020B0503020204020204"/>
              </a:rPr>
              <a:t>«Con il barattolo grande il fuoco si spegne quando arriviamo a 62.»</a:t>
            </a:r>
            <a:br>
              <a:rPr lang="it-IT" sz="2800" i="1" dirty="0">
                <a:solidFill>
                  <a:srgbClr val="000000"/>
                </a:solidFill>
                <a:latin typeface="Corbel" panose="020B0503020204020204"/>
              </a:rPr>
            </a:br>
            <a:br>
              <a:rPr lang="it-IT" sz="2700" dirty="0">
                <a:solidFill>
                  <a:schemeClr val="tx1"/>
                </a:solidFill>
              </a:rPr>
            </a:br>
            <a:br>
              <a:rPr kumimoji="0" lang="it-IT" sz="3600" b="1" i="1" u="none" strike="noStrike" kern="1200" cap="none" spc="0" normalizeH="0" baseline="0" noProof="0" dirty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</a:br>
            <a:br>
              <a:rPr lang="it-IT" sz="2700" b="1" i="1" dirty="0"/>
            </a:br>
            <a:br>
              <a:rPr lang="it-IT" sz="2700" b="1" dirty="0">
                <a:solidFill>
                  <a:schemeClr val="tx1"/>
                </a:solidFill>
              </a:rPr>
            </a:br>
            <a:br>
              <a:rPr lang="it-IT" sz="2700" b="1" dirty="0">
                <a:solidFill>
                  <a:schemeClr val="tx1"/>
                </a:solidFill>
              </a:rPr>
            </a:br>
            <a:endParaRPr lang="it-IT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150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D03379-A743-861A-0E1C-AB70A2B70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424" y="397566"/>
            <a:ext cx="10371152" cy="494306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</a:br>
            <a:b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</a:br>
            <a:r>
              <a:rPr kumimoji="0" lang="it-IT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-Che cosa abbiamo scoperto coprendo le candele con i barattoli di vetro? </a:t>
            </a:r>
            <a:br>
              <a:rPr kumimoji="0" lang="it-IT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</a:br>
            <a:br>
              <a:rPr kumimoji="0" lang="it-IT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</a:br>
            <a:b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</a:b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«Il fuoco si spegne perché non c’è aria.»</a:t>
            </a:r>
            <a:b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</a:br>
            <a:b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</a:br>
            <a:b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</a:b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«Il fuoco riesce a stare un po’ acceso perché c’è ancora un po’ di ossigeno, ma poi bruciando non c’è più ossigeno e rimane solo fumo.»</a:t>
            </a:r>
            <a:b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</a:br>
            <a:b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</a:br>
            <a:b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</a:b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«Con il barattolo piccolo si spegne prima, con il barattolo grande ci mette tanto perché nel barattolo grande c’è tanta aria.»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9250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A0B7D5-975C-CC23-0A25-25807321A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3654287"/>
            <a:ext cx="11648660" cy="13563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it-IT" sz="2400" b="1" dirty="0">
                <a:solidFill>
                  <a:schemeClr val="tx1"/>
                </a:solidFill>
              </a:rPr>
              <a:t>-Abbiamo potuto fare la stessa cosa (spegnere il fuoco delle candele) in modo diverso?</a:t>
            </a:r>
            <a:br>
              <a:rPr lang="it-IT" sz="2400" b="1" dirty="0">
                <a:solidFill>
                  <a:schemeClr val="tx1"/>
                </a:solidFill>
              </a:rPr>
            </a:br>
            <a:br>
              <a:rPr lang="it-IT" sz="2400" b="1" dirty="0">
                <a:solidFill>
                  <a:schemeClr val="tx1"/>
                </a:solidFill>
              </a:rPr>
            </a:br>
            <a:r>
              <a:rPr lang="it-IT" sz="2400" dirty="0">
                <a:solidFill>
                  <a:schemeClr val="tx1"/>
                </a:solidFill>
              </a:rPr>
              <a:t>«Sì, con la terra, con l’acqua e con i barattoli.»</a:t>
            </a:r>
            <a:br>
              <a:rPr lang="it-IT" sz="2400" dirty="0">
                <a:solidFill>
                  <a:schemeClr val="tx1"/>
                </a:solidFill>
              </a:rPr>
            </a:br>
            <a:br>
              <a:rPr lang="it-IT" sz="2400" dirty="0">
                <a:solidFill>
                  <a:schemeClr val="tx1"/>
                </a:solidFill>
              </a:rPr>
            </a:br>
            <a:r>
              <a:rPr lang="it-IT" sz="2400" dirty="0">
                <a:solidFill>
                  <a:schemeClr val="tx1"/>
                </a:solidFill>
              </a:rPr>
              <a:t>«Con l’acqua si spegne subito, lo sanno tutti! Il fuoco è caldo, l’acqua è fredda e vince sul fuoco.»</a:t>
            </a:r>
            <a:br>
              <a:rPr lang="it-IT" sz="2400" dirty="0">
                <a:solidFill>
                  <a:schemeClr val="tx1"/>
                </a:solidFill>
              </a:rPr>
            </a:br>
            <a:r>
              <a:rPr lang="it-IT" sz="2400" dirty="0">
                <a:solidFill>
                  <a:schemeClr val="tx1"/>
                </a:solidFill>
              </a:rPr>
              <a:t> </a:t>
            </a:r>
            <a:br>
              <a:rPr lang="it-IT" sz="2400" dirty="0">
                <a:solidFill>
                  <a:schemeClr val="tx1"/>
                </a:solidFill>
              </a:rPr>
            </a:br>
            <a:r>
              <a:rPr lang="it-IT" sz="2400" dirty="0">
                <a:solidFill>
                  <a:schemeClr val="tx1"/>
                </a:solidFill>
              </a:rPr>
              <a:t> «Con i barattoli di vetro il fuoco non si spegne subito, ci mette di più.» </a:t>
            </a:r>
            <a:br>
              <a:rPr lang="it-IT" sz="2400" dirty="0">
                <a:solidFill>
                  <a:schemeClr val="tx1"/>
                </a:solidFill>
              </a:rPr>
            </a:br>
            <a:br>
              <a:rPr lang="it-IT" sz="2400" dirty="0">
                <a:solidFill>
                  <a:schemeClr val="tx1"/>
                </a:solidFill>
              </a:rPr>
            </a:br>
            <a:br>
              <a:rPr lang="it-IT" sz="2400" dirty="0">
                <a:solidFill>
                  <a:schemeClr val="tx1"/>
                </a:solidFill>
              </a:rPr>
            </a:br>
            <a:br>
              <a:rPr lang="it-IT" sz="2400" b="1" dirty="0">
                <a:solidFill>
                  <a:schemeClr val="tx1"/>
                </a:solidFill>
              </a:rPr>
            </a:br>
            <a:endParaRPr lang="it-IT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400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A6F92E07-D815-20EF-EE61-674CDDE09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141" y="1129747"/>
            <a:ext cx="6827148" cy="4863547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it-IT" sz="4000" b="1" dirty="0"/>
              <a:t>Come possiamo raccontare ciò che abbiamo scoperto?</a:t>
            </a:r>
            <a:br>
              <a:rPr lang="it-IT" sz="4000" b="1" dirty="0"/>
            </a:br>
            <a:br>
              <a:rPr lang="it-IT" sz="3600" b="1" dirty="0"/>
            </a:br>
            <a:r>
              <a:rPr lang="it-IT" sz="3100" dirty="0">
                <a:solidFill>
                  <a:schemeClr val="tx1"/>
                </a:solidFill>
              </a:rPr>
              <a:t>I bambini </a:t>
            </a:r>
            <a:r>
              <a:rPr lang="it-IT" sz="3100" b="1" dirty="0">
                <a:solidFill>
                  <a:schemeClr val="tx1"/>
                </a:solidFill>
              </a:rPr>
              <a:t>raccontano l’esperienza osservata</a:t>
            </a:r>
            <a:r>
              <a:rPr lang="it-IT" sz="3100" dirty="0">
                <a:solidFill>
                  <a:schemeClr val="tx1"/>
                </a:solidFill>
              </a:rPr>
              <a:t>, scegliendo liberamente la rappresentazione che preferiscono: </a:t>
            </a:r>
            <a:br>
              <a:rPr lang="it-IT" sz="3100" dirty="0">
                <a:solidFill>
                  <a:schemeClr val="tx1"/>
                </a:solidFill>
              </a:rPr>
            </a:br>
            <a:r>
              <a:rPr lang="it-IT" sz="3100" b="1" dirty="0">
                <a:solidFill>
                  <a:schemeClr val="tx1"/>
                </a:solidFill>
              </a:rPr>
              <a:t>disegno</a:t>
            </a:r>
            <a:r>
              <a:rPr lang="it-IT" sz="3100" dirty="0">
                <a:solidFill>
                  <a:schemeClr val="tx1"/>
                </a:solidFill>
              </a:rPr>
              <a:t>, </a:t>
            </a:r>
            <a:r>
              <a:rPr lang="it-IT" sz="3100" b="1" dirty="0">
                <a:solidFill>
                  <a:schemeClr val="tx1"/>
                </a:solidFill>
              </a:rPr>
              <a:t>schema</a:t>
            </a:r>
            <a:r>
              <a:rPr lang="it-IT" sz="3100" dirty="0">
                <a:solidFill>
                  <a:schemeClr val="tx1"/>
                </a:solidFill>
              </a:rPr>
              <a:t>, </a:t>
            </a:r>
            <a:r>
              <a:rPr lang="it-IT" sz="3100" b="1" dirty="0">
                <a:solidFill>
                  <a:schemeClr val="tx1"/>
                </a:solidFill>
              </a:rPr>
              <a:t>parole</a:t>
            </a:r>
            <a:r>
              <a:rPr lang="it-IT" sz="3100" dirty="0">
                <a:solidFill>
                  <a:schemeClr val="tx1"/>
                </a:solidFill>
              </a:rPr>
              <a:t>…</a:t>
            </a:r>
            <a:br>
              <a:rPr lang="it-IT" sz="3100" dirty="0">
                <a:solidFill>
                  <a:schemeClr val="tx1"/>
                </a:solidFill>
              </a:rPr>
            </a:br>
            <a:br>
              <a:rPr lang="it-IT" sz="3100" dirty="0">
                <a:solidFill>
                  <a:schemeClr val="tx1"/>
                </a:solidFill>
              </a:rPr>
            </a:br>
            <a:endParaRPr lang="it-IT" sz="2700" dirty="0">
              <a:solidFill>
                <a:schemeClr val="tx1"/>
              </a:solidFill>
            </a:endParaRPr>
          </a:p>
        </p:txBody>
      </p:sp>
      <p:pic>
        <p:nvPicPr>
          <p:cNvPr id="2" name="Picture 2" descr="Overthinking: se pensare troppo diventa un problema - Paola Telesforo">
            <a:extLst>
              <a:ext uri="{FF2B5EF4-FFF2-40B4-BE49-F238E27FC236}">
                <a16:creationId xmlns:a16="http://schemas.microsoft.com/office/drawing/2014/main" id="{A3FEB263-8A70-9617-9F45-CFD4BD8CF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1"/>
          <a:stretch/>
        </p:blipFill>
        <p:spPr bwMode="auto">
          <a:xfrm rot="548052">
            <a:off x="7294112" y="1945985"/>
            <a:ext cx="3883475" cy="323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890024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680</TotalTime>
  <Words>507</Words>
  <Application>Microsoft Office PowerPoint</Application>
  <PresentationFormat>Widescreen</PresentationFormat>
  <Paragraphs>21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3" baseType="lpstr">
      <vt:lpstr>Corbel</vt:lpstr>
      <vt:lpstr>Base</vt:lpstr>
      <vt:lpstr>Laboratorio formativo  «Educare alla cittadinanza nella scuola dell’infanzia»</vt:lpstr>
      <vt:lpstr>˝M’ illumino di meno˝ Il 16 febbraio, in occasione della Giornata Nazionale del Risparmio Energetico, i bambini, entrando in classe, trovano le luci spente e alcune candele…    </vt:lpstr>
      <vt:lpstr>   Dopo una discussione e riflessione collettiva sul tema del risparmio energetico, si presenta ai bambini una situazione problema:      </vt:lpstr>
      <vt:lpstr>Si mostrano agli allievi alcuni materiali / strumenti e insieme, in circle time, si inizia a riflettere sulla situazione problema («Che cosa succede se…»), a sperimentare e a osservare. </vt:lpstr>
      <vt:lpstr>Presentazione standard di PowerPoint</vt:lpstr>
      <vt:lpstr>Riflessione sull’esperienza  Si riportano alcune delle domande e delle risposte registrate in classe.    -Che cosa abbiamo visto quando abbiamo coperto le candele con i barattoli di vetro?   «Il fuoco all’inizio rimane acceso.  «Alla fine il fuoco muore.»  «Il fuoco rimane acceso per un po’, abbiamo contato fino a 25.»  «Con il barattolo grande il fuoco si spegne quando arriviamo a 62.»      </vt:lpstr>
      <vt:lpstr>  -Che cosa abbiamo scoperto coprendo le candele con i barattoli di vetro?    «Il fuoco si spegne perché non c’è aria.»   «Il fuoco riesce a stare un po’ acceso perché c’è ancora un po’ di ossigeno, ma poi bruciando non c’è più ossigeno e rimane solo fumo.»   «Con il barattolo piccolo si spegne prima, con il barattolo grande ci mette tanto perché nel barattolo grande c’è tanta aria.»</vt:lpstr>
      <vt:lpstr>-Abbiamo potuto fare la stessa cosa (spegnere il fuoco delle candele) in modo diverso?  «Sì, con la terra, con l’acqua e con i barattoli.»  «Con l’acqua si spegne subito, lo sanno tutti! Il fuoco è caldo, l’acqua è fredda e vince sul fuoco.»    «Con i barattoli di vetro il fuoco non si spegne subito, ci mette di più.»     </vt:lpstr>
      <vt:lpstr>Come possiamo raccontare ciò che abbiamo scoperto?  I bambini raccontano l’esperienza osservata, scegliendo liberamente la rappresentazione che preferiscono:  disegno, schema, parole…  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˝M’ illumino di meno˝ Il 16 febbraio, in occasione della Giornata Nazionale del Risparmio Energetico, i bambini, entrando in classe, trovano le luci spente e alcune candele…    </dc:title>
  <dc:creator>irene adrasti</dc:creator>
  <cp:lastModifiedBy>irene adrasti</cp:lastModifiedBy>
  <cp:revision>4</cp:revision>
  <dcterms:created xsi:type="dcterms:W3CDTF">2023-02-16T17:17:53Z</dcterms:created>
  <dcterms:modified xsi:type="dcterms:W3CDTF">2023-02-19T13:48:45Z</dcterms:modified>
</cp:coreProperties>
</file>