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4" r:id="rId5"/>
    <p:sldId id="265" r:id="rId6"/>
    <p:sldId id="262" r:id="rId7"/>
    <p:sldId id="261" r:id="rId8"/>
    <p:sldId id="266" r:id="rId9"/>
    <p:sldId id="260" r:id="rId10"/>
    <p:sldId id="267" r:id="rId11"/>
    <p:sldId id="263"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1" d="100"/>
          <a:sy n="91" d="100"/>
        </p:scale>
        <p:origin x="32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it-IT"/>
              <a:t>Fare clic per modificare lo stile del titolo dello schema</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4/25/2023</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4/25/2023</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79FDFE-DB48-01F4-1222-20AE476C4F8F}"/>
              </a:ext>
            </a:extLst>
          </p:cNvPr>
          <p:cNvSpPr>
            <a:spLocks noGrp="1"/>
          </p:cNvSpPr>
          <p:nvPr>
            <p:ph type="ctrTitle"/>
          </p:nvPr>
        </p:nvSpPr>
        <p:spPr/>
        <p:txBody>
          <a:bodyPr/>
          <a:lstStyle/>
          <a:p>
            <a:r>
              <a:rPr lang="it-IT" dirty="0"/>
              <a:t>Il numero di telefono misterioso</a:t>
            </a:r>
          </a:p>
        </p:txBody>
      </p:sp>
      <p:sp>
        <p:nvSpPr>
          <p:cNvPr id="3" name="Sottotitolo 2">
            <a:extLst>
              <a:ext uri="{FF2B5EF4-FFF2-40B4-BE49-F238E27FC236}">
                <a16:creationId xmlns:a16="http://schemas.microsoft.com/office/drawing/2014/main" id="{5FFE71E8-8A50-B1E1-D847-E67DD79AA5E6}"/>
              </a:ext>
            </a:extLst>
          </p:cNvPr>
          <p:cNvSpPr>
            <a:spLocks noGrp="1"/>
          </p:cNvSpPr>
          <p:nvPr>
            <p:ph type="subTitle" idx="1"/>
          </p:nvPr>
        </p:nvSpPr>
        <p:spPr/>
        <p:txBody>
          <a:bodyPr/>
          <a:lstStyle/>
          <a:p>
            <a:r>
              <a:rPr lang="it-IT" dirty="0"/>
              <a:t>Laboratorio: Risolvere problemi argomentando</a:t>
            </a:r>
          </a:p>
          <a:p>
            <a:r>
              <a:rPr lang="it-IT" dirty="0"/>
              <a:t>Elaborato di Accatino katiuscia (A028)</a:t>
            </a:r>
          </a:p>
          <a:p>
            <a:r>
              <a:rPr lang="it-IT" dirty="0"/>
              <a:t>Scuola secondaria di primo grado Paolo Straneo – Alessandria</a:t>
            </a:r>
          </a:p>
        </p:txBody>
      </p:sp>
    </p:spTree>
    <p:extLst>
      <p:ext uri="{BB962C8B-B14F-4D97-AF65-F5344CB8AC3E}">
        <p14:creationId xmlns:p14="http://schemas.microsoft.com/office/powerpoint/2010/main" val="1803482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851FE813-3C96-674C-FEAE-DBA58EDD7BAE}"/>
              </a:ext>
            </a:extLst>
          </p:cNvPr>
          <p:cNvSpPr>
            <a:spLocks noGrp="1"/>
          </p:cNvSpPr>
          <p:nvPr>
            <p:ph type="body" idx="1"/>
          </p:nvPr>
        </p:nvSpPr>
        <p:spPr>
          <a:xfrm>
            <a:off x="1141412" y="913623"/>
            <a:ext cx="4588931" cy="576262"/>
          </a:xfrm>
        </p:spPr>
        <p:txBody>
          <a:bodyPr/>
          <a:lstStyle/>
          <a:p>
            <a:pPr algn="ctr"/>
            <a:r>
              <a:rPr lang="it-IT" dirty="0">
                <a:solidFill>
                  <a:schemeClr val="accent1"/>
                </a:solidFill>
              </a:rPr>
              <a:t>PROTOCOLLO 3</a:t>
            </a:r>
          </a:p>
        </p:txBody>
      </p:sp>
      <p:pic>
        <p:nvPicPr>
          <p:cNvPr id="11" name="Segnaposto contenuto 10">
            <a:extLst>
              <a:ext uri="{FF2B5EF4-FFF2-40B4-BE49-F238E27FC236}">
                <a16:creationId xmlns:a16="http://schemas.microsoft.com/office/drawing/2014/main" id="{19B5C07E-F102-65A0-6A46-903B902E765E}"/>
              </a:ext>
            </a:extLst>
          </p:cNvPr>
          <p:cNvPicPr>
            <a:picLocks noGrp="1" noChangeAspect="1"/>
          </p:cNvPicPr>
          <p:nvPr>
            <p:ph sz="half" idx="2"/>
          </p:nvPr>
        </p:nvPicPr>
        <p:blipFill>
          <a:blip r:embed="rId2"/>
          <a:stretch>
            <a:fillRect/>
          </a:stretch>
        </p:blipFill>
        <p:spPr>
          <a:xfrm>
            <a:off x="1221459" y="1845579"/>
            <a:ext cx="4428836" cy="3945622"/>
          </a:xfrm>
        </p:spPr>
      </p:pic>
      <p:sp>
        <p:nvSpPr>
          <p:cNvPr id="6" name="Segnaposto testo 5">
            <a:extLst>
              <a:ext uri="{FF2B5EF4-FFF2-40B4-BE49-F238E27FC236}">
                <a16:creationId xmlns:a16="http://schemas.microsoft.com/office/drawing/2014/main" id="{DF5F5D8D-4A4F-56F3-ED30-9C23950D3F05}"/>
              </a:ext>
            </a:extLst>
          </p:cNvPr>
          <p:cNvSpPr>
            <a:spLocks noGrp="1"/>
          </p:cNvSpPr>
          <p:nvPr>
            <p:ph type="body" sz="quarter" idx="3"/>
          </p:nvPr>
        </p:nvSpPr>
        <p:spPr>
          <a:xfrm>
            <a:off x="6394706" y="913623"/>
            <a:ext cx="4604280" cy="576262"/>
          </a:xfrm>
        </p:spPr>
        <p:txBody>
          <a:bodyPr/>
          <a:lstStyle/>
          <a:p>
            <a:pPr algn="ctr"/>
            <a:r>
              <a:rPr lang="it-IT" dirty="0">
                <a:solidFill>
                  <a:schemeClr val="accent1"/>
                </a:solidFill>
              </a:rPr>
              <a:t>PROTOCOLLO 4</a:t>
            </a:r>
          </a:p>
        </p:txBody>
      </p:sp>
      <p:pic>
        <p:nvPicPr>
          <p:cNvPr id="13" name="Segnaposto contenuto 12">
            <a:extLst>
              <a:ext uri="{FF2B5EF4-FFF2-40B4-BE49-F238E27FC236}">
                <a16:creationId xmlns:a16="http://schemas.microsoft.com/office/drawing/2014/main" id="{AD075CBC-1FEF-5E63-C813-4C2CAD2800EB}"/>
              </a:ext>
            </a:extLst>
          </p:cNvPr>
          <p:cNvPicPr>
            <a:picLocks noGrp="1" noChangeAspect="1"/>
          </p:cNvPicPr>
          <p:nvPr>
            <p:ph sz="quarter" idx="4"/>
          </p:nvPr>
        </p:nvPicPr>
        <p:blipFill>
          <a:blip r:embed="rId3"/>
          <a:stretch>
            <a:fillRect/>
          </a:stretch>
        </p:blipFill>
        <p:spPr>
          <a:xfrm>
            <a:off x="6279594" y="1845579"/>
            <a:ext cx="5026020" cy="3945621"/>
          </a:xfrm>
        </p:spPr>
      </p:pic>
    </p:spTree>
    <p:extLst>
      <p:ext uri="{BB962C8B-B14F-4D97-AF65-F5344CB8AC3E}">
        <p14:creationId xmlns:p14="http://schemas.microsoft.com/office/powerpoint/2010/main" val="2036715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447DAF-8D1D-8288-4E54-8AD1B3479B36}"/>
              </a:ext>
            </a:extLst>
          </p:cNvPr>
          <p:cNvSpPr>
            <a:spLocks noGrp="1"/>
          </p:cNvSpPr>
          <p:nvPr>
            <p:ph type="title"/>
          </p:nvPr>
        </p:nvSpPr>
        <p:spPr>
          <a:xfrm>
            <a:off x="1141413" y="352337"/>
            <a:ext cx="9905998" cy="1023457"/>
          </a:xfrm>
        </p:spPr>
        <p:txBody>
          <a:bodyPr>
            <a:normAutofit fontScale="90000"/>
          </a:bodyPr>
          <a:lstStyle/>
          <a:p>
            <a:r>
              <a:rPr lang="it-IT" dirty="0"/>
              <a:t>ALTRE OPZIONI CHE POTREBBERO ESSERE PROPOSTE :</a:t>
            </a:r>
            <a:br>
              <a:rPr lang="it-IT" dirty="0"/>
            </a:br>
            <a:r>
              <a:rPr lang="it-IT" dirty="0"/>
              <a:t>«L’ULTIMA CIFRA DEL MIO NUMERO TELEFONICO E’...» </a:t>
            </a:r>
          </a:p>
        </p:txBody>
      </p:sp>
      <p:sp>
        <p:nvSpPr>
          <p:cNvPr id="3" name="Segnaposto contenuto 2">
            <a:extLst>
              <a:ext uri="{FF2B5EF4-FFF2-40B4-BE49-F238E27FC236}">
                <a16:creationId xmlns:a16="http://schemas.microsoft.com/office/drawing/2014/main" id="{A3E5FB2E-7C3C-2BEE-F0D4-8355AAD1899A}"/>
              </a:ext>
            </a:extLst>
          </p:cNvPr>
          <p:cNvSpPr>
            <a:spLocks noGrp="1"/>
          </p:cNvSpPr>
          <p:nvPr>
            <p:ph idx="1"/>
          </p:nvPr>
        </p:nvSpPr>
        <p:spPr>
          <a:xfrm>
            <a:off x="1200136" y="1929468"/>
            <a:ext cx="9905998" cy="4256016"/>
          </a:xfrm>
        </p:spPr>
        <p:txBody>
          <a:bodyPr>
            <a:normAutofit fontScale="85000" lnSpcReduction="10000"/>
          </a:bodyPr>
          <a:lstStyle/>
          <a:p>
            <a:pPr algn="just"/>
            <a:r>
              <a:rPr lang="it-IT" dirty="0"/>
              <a:t>A)…quel numero che, sommato a due, è uguale al doppio del suo successivo. </a:t>
            </a:r>
          </a:p>
          <a:p>
            <a:pPr algn="just"/>
            <a:r>
              <a:rPr lang="it-IT" dirty="0"/>
              <a:t>B)…quel numero che, sommato a se stesso, è uguale al doppio del suo precedente.</a:t>
            </a:r>
          </a:p>
          <a:p>
            <a:pPr algn="just"/>
            <a:r>
              <a:rPr lang="it-IT" dirty="0"/>
              <a:t>C)…quel numero il cui doppio, sommato a quattro, è uguale al suo precedente sommato a tre.</a:t>
            </a:r>
          </a:p>
          <a:p>
            <a:pPr algn="just"/>
            <a:r>
              <a:rPr lang="it-IT" dirty="0"/>
              <a:t>D)…quel numero che, moltiplicato per quattro, è uguale al suo doppio sommato a cinque.</a:t>
            </a:r>
          </a:p>
          <a:p>
            <a:pPr algn="just"/>
            <a:r>
              <a:rPr lang="it-IT" dirty="0"/>
              <a:t>E)…quel numero che, sottratto al suo triplo, è uguale al suo precedente sommato a tredici. </a:t>
            </a:r>
          </a:p>
          <a:p>
            <a:pPr algn="just"/>
            <a:endParaRPr lang="it-IT" dirty="0"/>
          </a:p>
          <a:p>
            <a:pPr algn="just"/>
            <a:r>
              <a:rPr lang="it-IT" dirty="0"/>
              <a:t>SOLUZIONI</a:t>
            </a:r>
          </a:p>
          <a:p>
            <a:pPr lvl="1" algn="just"/>
            <a:r>
              <a:rPr lang="it-IT" dirty="0"/>
              <a:t>A)  x + 2 = 2 (x + 1)                         </a:t>
            </a:r>
            <a:r>
              <a:rPr lang="it-IT" dirty="0">
                <a:sym typeface="Wingdings" panose="05000000000000000000" pitchFamily="2" charset="2"/>
              </a:rPr>
              <a:t> x = 0                   determinata -  accettabile</a:t>
            </a:r>
          </a:p>
          <a:p>
            <a:pPr lvl="1"/>
            <a:r>
              <a:rPr lang="it-IT" dirty="0">
                <a:sym typeface="Wingdings" panose="05000000000000000000" pitchFamily="2" charset="2"/>
              </a:rPr>
              <a:t>B)  x + x =  2 (x – 1)                          0 x = - 2              impossibile – non accettabile</a:t>
            </a:r>
          </a:p>
          <a:p>
            <a:pPr lvl="1"/>
            <a:r>
              <a:rPr lang="it-IT" dirty="0">
                <a:sym typeface="Wingdings" panose="05000000000000000000" pitchFamily="2" charset="2"/>
              </a:rPr>
              <a:t>C) 2 x + 4 =  (x – 1) + 3                     x = - 2                determinata – non accettabile ( numero negativo)</a:t>
            </a:r>
          </a:p>
          <a:p>
            <a:pPr lvl="1"/>
            <a:r>
              <a:rPr lang="it-IT" dirty="0">
                <a:sym typeface="Wingdings" panose="05000000000000000000" pitchFamily="2" charset="2"/>
              </a:rPr>
              <a:t>D) 4 x = 2 x + 5                                 x = + 5/2            determinata  - non accettabile (frazione)</a:t>
            </a:r>
          </a:p>
          <a:p>
            <a:pPr lvl="1"/>
            <a:r>
              <a:rPr lang="it-IT" dirty="0">
                <a:sym typeface="Wingdings" panose="05000000000000000000" pitchFamily="2" charset="2"/>
              </a:rPr>
              <a:t>E) 3 x - x = (x – 1) + 13                     x = + </a:t>
            </a:r>
            <a:r>
              <a:rPr lang="it-IT">
                <a:sym typeface="Wingdings" panose="05000000000000000000" pitchFamily="2" charset="2"/>
              </a:rPr>
              <a:t>12              determinata </a:t>
            </a:r>
            <a:r>
              <a:rPr lang="it-IT" dirty="0">
                <a:sym typeface="Wingdings" panose="05000000000000000000" pitchFamily="2" charset="2"/>
              </a:rPr>
              <a:t>– non accettabile  (numero a 2 cifre)</a:t>
            </a:r>
            <a:endParaRPr lang="it-IT" dirty="0"/>
          </a:p>
          <a:p>
            <a:pPr algn="just"/>
            <a:endParaRPr lang="it-IT" dirty="0"/>
          </a:p>
        </p:txBody>
      </p:sp>
    </p:spTree>
    <p:extLst>
      <p:ext uri="{BB962C8B-B14F-4D97-AF65-F5344CB8AC3E}">
        <p14:creationId xmlns:p14="http://schemas.microsoft.com/office/powerpoint/2010/main" val="3061729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495A74-5C53-3E43-5941-3327ECBEBD82}"/>
              </a:ext>
            </a:extLst>
          </p:cNvPr>
          <p:cNvSpPr>
            <a:spLocks noGrp="1"/>
          </p:cNvSpPr>
          <p:nvPr>
            <p:ph type="title"/>
          </p:nvPr>
        </p:nvSpPr>
        <p:spPr>
          <a:xfrm>
            <a:off x="1141413" y="411060"/>
            <a:ext cx="9905998" cy="1734424"/>
          </a:xfrm>
        </p:spPr>
        <p:txBody>
          <a:bodyPr/>
          <a:lstStyle/>
          <a:p>
            <a:r>
              <a:rPr lang="it-IT" dirty="0"/>
              <a:t>Presentazione della classe A CUI E’ STATA PROPOSTA </a:t>
            </a:r>
            <a:r>
              <a:rPr lang="it-IT" dirty="0" err="1"/>
              <a:t>L’ATTIVITà</a:t>
            </a:r>
            <a:endParaRPr lang="it-IT" dirty="0"/>
          </a:p>
        </p:txBody>
      </p:sp>
      <p:sp>
        <p:nvSpPr>
          <p:cNvPr id="3" name="Segnaposto contenuto 2">
            <a:extLst>
              <a:ext uri="{FF2B5EF4-FFF2-40B4-BE49-F238E27FC236}">
                <a16:creationId xmlns:a16="http://schemas.microsoft.com/office/drawing/2014/main" id="{73093663-ED13-59C9-9858-A4F0D3A3D49E}"/>
              </a:ext>
            </a:extLst>
          </p:cNvPr>
          <p:cNvSpPr>
            <a:spLocks noGrp="1"/>
          </p:cNvSpPr>
          <p:nvPr>
            <p:ph idx="1"/>
          </p:nvPr>
        </p:nvSpPr>
        <p:spPr>
          <a:xfrm>
            <a:off x="1141413" y="2306973"/>
            <a:ext cx="9905998" cy="3501006"/>
          </a:xfrm>
        </p:spPr>
        <p:txBody>
          <a:bodyPr>
            <a:normAutofit fontScale="92500" lnSpcReduction="10000"/>
          </a:bodyPr>
          <a:lstStyle/>
          <a:p>
            <a:pPr algn="just"/>
            <a:r>
              <a:rPr lang="it-IT" dirty="0"/>
              <a:t>Si tratta di una classe terza composta da 21 studenti (13 maschi e 8 femmine) di cui uno studente con PEI (obiettivi minimi) e due con bisogni educativi speciali che comunque lavorano in classe con i compagni. Alunni presenti all’attività 20.</a:t>
            </a:r>
          </a:p>
          <a:p>
            <a:pPr algn="just"/>
            <a:r>
              <a:rPr lang="it-IT" dirty="0"/>
              <a:t>Si tratta di una classe molto vivace, che presenta difficoltà a mantenere a lungo la concentrazione e la disciplina, ma che risponde molto bene ad attività laboratoriali e basate sulla collaborazione. </a:t>
            </a:r>
          </a:p>
          <a:p>
            <a:pPr algn="just"/>
            <a:r>
              <a:rPr lang="it-IT" dirty="0"/>
              <a:t>Dal punto di vista cognitivo la classe è eterogenea e il livello di apprendimento è complessivamente medio, con alcuni studenti che presentano difficoltà oggettive nell’area logico – matematica. Di contro, altri sono particolarmente intuitivi e propositivi  </a:t>
            </a:r>
          </a:p>
          <a:p>
            <a:pPr algn="just"/>
            <a:r>
              <a:rPr lang="it-IT" dirty="0"/>
              <a:t>In generale l’impegno nello studio non è costante </a:t>
            </a:r>
          </a:p>
        </p:txBody>
      </p:sp>
    </p:spTree>
    <p:extLst>
      <p:ext uri="{BB962C8B-B14F-4D97-AF65-F5344CB8AC3E}">
        <p14:creationId xmlns:p14="http://schemas.microsoft.com/office/powerpoint/2010/main" val="1627946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144367-EC1F-05F2-6556-9C1B10BE3627}"/>
              </a:ext>
            </a:extLst>
          </p:cNvPr>
          <p:cNvSpPr>
            <a:spLocks noGrp="1"/>
          </p:cNvSpPr>
          <p:nvPr>
            <p:ph type="title"/>
          </p:nvPr>
        </p:nvSpPr>
        <p:spPr>
          <a:xfrm>
            <a:off x="1143001" y="234891"/>
            <a:ext cx="9905998" cy="1227589"/>
          </a:xfrm>
        </p:spPr>
        <p:txBody>
          <a:bodyPr/>
          <a:lstStyle/>
          <a:p>
            <a:r>
              <a:rPr lang="it-IT" dirty="0"/>
              <a:t>Presentazione dell’attività (1)</a:t>
            </a:r>
          </a:p>
        </p:txBody>
      </p:sp>
      <p:sp>
        <p:nvSpPr>
          <p:cNvPr id="3" name="Segnaposto contenuto 2">
            <a:extLst>
              <a:ext uri="{FF2B5EF4-FFF2-40B4-BE49-F238E27FC236}">
                <a16:creationId xmlns:a16="http://schemas.microsoft.com/office/drawing/2014/main" id="{12B9F56A-2D7B-49D4-0856-90982A2B6907}"/>
              </a:ext>
            </a:extLst>
          </p:cNvPr>
          <p:cNvSpPr>
            <a:spLocks noGrp="1"/>
          </p:cNvSpPr>
          <p:nvPr>
            <p:ph idx="1"/>
          </p:nvPr>
        </p:nvSpPr>
        <p:spPr>
          <a:xfrm>
            <a:off x="1143001" y="1462480"/>
            <a:ext cx="9905998" cy="5033394"/>
          </a:xfrm>
        </p:spPr>
        <p:txBody>
          <a:bodyPr>
            <a:normAutofit fontScale="92500" lnSpcReduction="20000"/>
          </a:bodyPr>
          <a:lstStyle/>
          <a:p>
            <a:pPr algn="just"/>
            <a:r>
              <a:rPr lang="it-IT" dirty="0"/>
              <a:t>AMBITO: ALGEBRA - APPLICAZIONE DELLE EQUAZIONI PER RISOLVERE PROBLEMI</a:t>
            </a:r>
          </a:p>
          <a:p>
            <a:pPr algn="just"/>
            <a:r>
              <a:rPr lang="it-IT" dirty="0"/>
              <a:t>RISOLVERE UN INDOVINELLO PER TROVARE L’ULTIMA CIFRA DI UN NUMERO TELEFONICO FORNITO PARZIALMENTE</a:t>
            </a:r>
          </a:p>
          <a:p>
            <a:pPr algn="just"/>
            <a:r>
              <a:rPr lang="it-IT" dirty="0"/>
              <a:t>ATTIVITA’ DA SVOLGERE A COPPIE</a:t>
            </a:r>
          </a:p>
          <a:p>
            <a:pPr algn="just"/>
            <a:r>
              <a:rPr lang="it-IT" dirty="0"/>
              <a:t>DURATA: 1 ORA PER LO SVOLGIMENTO (quesito presentato dalla docente alla </a:t>
            </a:r>
            <a:r>
              <a:rPr lang="it-IT" dirty="0" err="1"/>
              <a:t>lim</a:t>
            </a:r>
            <a:r>
              <a:rPr lang="it-IT" dirty="0"/>
              <a:t>) ED 1 ORA PER LA RESTITUZIONE (correzione e discussione collettiva)</a:t>
            </a:r>
          </a:p>
          <a:p>
            <a:pPr algn="just"/>
            <a:r>
              <a:rPr lang="it-IT" dirty="0"/>
              <a:t>EVENTUALE VALUTAZIONE DI TIPO FORMATIVO</a:t>
            </a:r>
          </a:p>
          <a:p>
            <a:pPr algn="just"/>
            <a:r>
              <a:rPr lang="it-IT" dirty="0"/>
              <a:t>POSSIBILI DIFFICOLTA’ PREVISTE: </a:t>
            </a:r>
          </a:p>
          <a:p>
            <a:pPr lvl="1" algn="just"/>
            <a:r>
              <a:rPr lang="it-IT" dirty="0"/>
              <a:t>NON TRADURRE IN LINGUAGGIO MATEMATICO L’INDOVINELLO</a:t>
            </a:r>
          </a:p>
          <a:p>
            <a:pPr lvl="1" algn="just"/>
            <a:r>
              <a:rPr lang="it-IT" dirty="0"/>
              <a:t>TRADURLO MA NON CORRETTAMENTE</a:t>
            </a:r>
          </a:p>
          <a:p>
            <a:pPr lvl="1" algn="just"/>
            <a:r>
              <a:rPr lang="it-IT" dirty="0"/>
              <a:t>NON RISOLVERE CORRETTAMENTE L’EQUAZIONE</a:t>
            </a:r>
          </a:p>
          <a:p>
            <a:pPr lvl="1" algn="just"/>
            <a:r>
              <a:rPr lang="it-IT" dirty="0"/>
              <a:t>NON DISCUTERE LA SOLUZIONE DELL’EQUAZIONE O NON DISCUTERLA IN MODO CORRETTO</a:t>
            </a:r>
          </a:p>
          <a:p>
            <a:pPr lvl="1" algn="just"/>
            <a:r>
              <a:rPr lang="it-IT" dirty="0"/>
              <a:t>NON RIFLETTERE SULL’ACCETTABILITA’ DELLA SOLUZIONE COME RISOLUZIONE DEL PROBLEMA</a:t>
            </a:r>
          </a:p>
          <a:p>
            <a:pPr algn="just"/>
            <a:endParaRPr lang="it-IT" dirty="0"/>
          </a:p>
        </p:txBody>
      </p:sp>
    </p:spTree>
    <p:extLst>
      <p:ext uri="{BB962C8B-B14F-4D97-AF65-F5344CB8AC3E}">
        <p14:creationId xmlns:p14="http://schemas.microsoft.com/office/powerpoint/2010/main" val="96325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996880-67C5-B2CA-DFD4-13677357AE55}"/>
              </a:ext>
            </a:extLst>
          </p:cNvPr>
          <p:cNvSpPr>
            <a:spLocks noGrp="1"/>
          </p:cNvSpPr>
          <p:nvPr>
            <p:ph type="title"/>
          </p:nvPr>
        </p:nvSpPr>
        <p:spPr>
          <a:xfrm>
            <a:off x="1143001" y="534100"/>
            <a:ext cx="9905998" cy="1135310"/>
          </a:xfrm>
        </p:spPr>
        <p:txBody>
          <a:bodyPr/>
          <a:lstStyle/>
          <a:p>
            <a:r>
              <a:rPr lang="it-IT" dirty="0"/>
              <a:t>PRESENTAZIONE </a:t>
            </a:r>
            <a:r>
              <a:rPr lang="it-IT" dirty="0" err="1"/>
              <a:t>DELL’ATTIVITà</a:t>
            </a:r>
            <a:r>
              <a:rPr lang="it-IT" dirty="0"/>
              <a:t> (2)</a:t>
            </a:r>
          </a:p>
        </p:txBody>
      </p:sp>
      <p:sp>
        <p:nvSpPr>
          <p:cNvPr id="3" name="Segnaposto contenuto 2">
            <a:extLst>
              <a:ext uri="{FF2B5EF4-FFF2-40B4-BE49-F238E27FC236}">
                <a16:creationId xmlns:a16="http://schemas.microsoft.com/office/drawing/2014/main" id="{2D03CDF8-ECEA-1487-CDFA-392D797814A9}"/>
              </a:ext>
            </a:extLst>
          </p:cNvPr>
          <p:cNvSpPr>
            <a:spLocks noGrp="1"/>
          </p:cNvSpPr>
          <p:nvPr>
            <p:ph idx="1"/>
          </p:nvPr>
        </p:nvSpPr>
        <p:spPr>
          <a:xfrm>
            <a:off x="1143001" y="2147582"/>
            <a:ext cx="9905998" cy="4538445"/>
          </a:xfrm>
        </p:spPr>
        <p:txBody>
          <a:bodyPr>
            <a:normAutofit fontScale="92500" lnSpcReduction="10000"/>
          </a:bodyPr>
          <a:lstStyle/>
          <a:p>
            <a:r>
              <a:rPr lang="it-IT" dirty="0"/>
              <a:t>PREREQUISITI:</a:t>
            </a:r>
          </a:p>
          <a:p>
            <a:pPr lvl="1"/>
            <a:r>
              <a:rPr lang="it-IT" dirty="0"/>
              <a:t>CONOSCERE IL CALCOLO LETTERALE</a:t>
            </a:r>
          </a:p>
          <a:p>
            <a:pPr lvl="1"/>
            <a:r>
              <a:rPr lang="it-IT" dirty="0"/>
              <a:t>SAPER OPERARE CON I MONOMI ED I POLINOMI</a:t>
            </a:r>
          </a:p>
          <a:p>
            <a:r>
              <a:rPr lang="it-IT" dirty="0"/>
              <a:t>CONOSCENZE ED ABILITA’:</a:t>
            </a:r>
          </a:p>
          <a:p>
            <a:pPr lvl="1"/>
            <a:r>
              <a:rPr lang="it-IT" dirty="0"/>
              <a:t>RISOLVERE UN’EQUAZIONE DI PRIMO GRADO AD UN’INCOGNITA</a:t>
            </a:r>
          </a:p>
          <a:p>
            <a:pPr lvl="1"/>
            <a:r>
              <a:rPr lang="it-IT" dirty="0"/>
              <a:t>DISCUTERE E VERIFICARE UN’EQUAZIONE</a:t>
            </a:r>
          </a:p>
          <a:p>
            <a:pPr lvl="1"/>
            <a:r>
              <a:rPr lang="it-IT" dirty="0"/>
              <a:t>RISOLVERE PROBLEMI MEDIANTE EQUAZIONI DI PRIMO GRADO AD UN’INCOGNITA</a:t>
            </a:r>
          </a:p>
          <a:p>
            <a:r>
              <a:rPr lang="it-IT" dirty="0"/>
              <a:t>OBIETTIVI DI APPRENDIMENTO:</a:t>
            </a:r>
          </a:p>
          <a:p>
            <a:pPr lvl="1"/>
            <a:r>
              <a:rPr lang="it-IT" dirty="0"/>
              <a:t>TRADURRE IN LINGUAGGIO ALGEBRICO L’ENUNCIATO DI UN PROBLEMA</a:t>
            </a:r>
          </a:p>
          <a:p>
            <a:pPr lvl="1"/>
            <a:r>
              <a:rPr lang="it-IT" dirty="0"/>
              <a:t>RICONOSCERE LE EQUAZIONI DETERMINATE, INDETERMINATE, IMPOSSIBILI</a:t>
            </a:r>
          </a:p>
          <a:p>
            <a:pPr lvl="1"/>
            <a:r>
              <a:rPr lang="it-IT" dirty="0"/>
              <a:t>ESPLORARE E RISOLVERE PROBLEMI CON LE EQUAZIONI  DI PRIMO GRADO, ANCHE IN CONTESTI REALI</a:t>
            </a:r>
          </a:p>
          <a:p>
            <a:endParaRPr lang="it-IT" dirty="0"/>
          </a:p>
          <a:p>
            <a:pPr lvl="1"/>
            <a:endParaRPr lang="it-IT" dirty="0"/>
          </a:p>
        </p:txBody>
      </p:sp>
    </p:spTree>
    <p:extLst>
      <p:ext uri="{BB962C8B-B14F-4D97-AF65-F5344CB8AC3E}">
        <p14:creationId xmlns:p14="http://schemas.microsoft.com/office/powerpoint/2010/main" val="212675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CD6FE1-B59A-C4D2-02E4-418F56F3035D}"/>
              </a:ext>
            </a:extLst>
          </p:cNvPr>
          <p:cNvSpPr>
            <a:spLocks noGrp="1"/>
          </p:cNvSpPr>
          <p:nvPr>
            <p:ph type="title"/>
          </p:nvPr>
        </p:nvSpPr>
        <p:spPr>
          <a:xfrm>
            <a:off x="1141413" y="609600"/>
            <a:ext cx="9905998" cy="1210811"/>
          </a:xfrm>
        </p:spPr>
        <p:txBody>
          <a:bodyPr/>
          <a:lstStyle/>
          <a:p>
            <a:r>
              <a:rPr lang="it-IT" dirty="0"/>
              <a:t>Presentazione dell’attività (3)</a:t>
            </a:r>
          </a:p>
        </p:txBody>
      </p:sp>
      <p:sp>
        <p:nvSpPr>
          <p:cNvPr id="3" name="Segnaposto contenuto 2">
            <a:extLst>
              <a:ext uri="{FF2B5EF4-FFF2-40B4-BE49-F238E27FC236}">
                <a16:creationId xmlns:a16="http://schemas.microsoft.com/office/drawing/2014/main" id="{14E8C707-4E19-9F75-A2D4-1A38E1087348}"/>
              </a:ext>
            </a:extLst>
          </p:cNvPr>
          <p:cNvSpPr>
            <a:spLocks noGrp="1"/>
          </p:cNvSpPr>
          <p:nvPr>
            <p:ph idx="1"/>
          </p:nvPr>
        </p:nvSpPr>
        <p:spPr>
          <a:xfrm>
            <a:off x="1141413" y="1879135"/>
            <a:ext cx="9905998" cy="4555222"/>
          </a:xfrm>
        </p:spPr>
        <p:txBody>
          <a:bodyPr>
            <a:normAutofit lnSpcReduction="10000"/>
          </a:bodyPr>
          <a:lstStyle/>
          <a:p>
            <a:r>
              <a:rPr lang="it-IT" dirty="0"/>
              <a:t>TRAGUARDI PER LO SVILUPPO DELLE COMPETENZE AL TERMINE DELLA SCUOLA SECONDARIA DI PRIMO GRADO (INDICAZIONI NAZIONALI D.M. 254/2012)</a:t>
            </a:r>
          </a:p>
          <a:p>
            <a:pPr lvl="1"/>
            <a:r>
              <a:rPr lang="it-IT" dirty="0"/>
              <a:t>Riconosce e risolve problemi in contesti diversi valutando le informazioni e la loro coerenza.</a:t>
            </a:r>
          </a:p>
          <a:p>
            <a:pPr lvl="1"/>
            <a:r>
              <a:rPr lang="it-IT" dirty="0"/>
              <a:t>Spiega il procedimento seguito, anche in forma scritta, mantenendo il controllo sia sul processo risolutivo, sia sui risultati.</a:t>
            </a:r>
          </a:p>
          <a:p>
            <a:pPr lvl="1"/>
            <a:r>
              <a:rPr lang="it-IT" dirty="0"/>
              <a:t>Sostiene le proprie convinzioni, portando esempi e controesempi adeguati ed utilizzando concatenazioni di affermazioni; accetta di cambiare opinione riconoscendo le conseguenze logiche di una argomentazione corretta.</a:t>
            </a:r>
          </a:p>
          <a:p>
            <a:pPr lvl="1"/>
            <a:r>
              <a:rPr lang="it-IT" dirty="0"/>
              <a:t>Utilizza ed interpreta il linguaggio matematico (piano cartesiano, formule, equazioni,…) e ne coglie il rapporto col linguaggio naturale.</a:t>
            </a:r>
          </a:p>
          <a:p>
            <a:pPr lvl="1"/>
            <a:r>
              <a:rPr lang="it-IT" dirty="0"/>
              <a:t>Ha rafforzato un atteggiamento positivo rispetto alla matematica attraverso esperienze significative e ha capito come gli argomenti matematici appresi siano utili in molte situazioni per operare nella realtà</a:t>
            </a:r>
          </a:p>
          <a:p>
            <a:pPr lvl="1"/>
            <a:endParaRPr lang="it-IT" dirty="0"/>
          </a:p>
        </p:txBody>
      </p:sp>
    </p:spTree>
    <p:extLst>
      <p:ext uri="{BB962C8B-B14F-4D97-AF65-F5344CB8AC3E}">
        <p14:creationId xmlns:p14="http://schemas.microsoft.com/office/powerpoint/2010/main" val="1918378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C93451-2330-A692-7107-EDF3254525CF}"/>
              </a:ext>
            </a:extLst>
          </p:cNvPr>
          <p:cNvSpPr>
            <a:spLocks noGrp="1"/>
          </p:cNvSpPr>
          <p:nvPr>
            <p:ph type="title"/>
          </p:nvPr>
        </p:nvSpPr>
        <p:spPr>
          <a:xfrm>
            <a:off x="1141413" y="450210"/>
            <a:ext cx="9905998" cy="724250"/>
          </a:xfrm>
        </p:spPr>
        <p:txBody>
          <a:bodyPr/>
          <a:lstStyle/>
          <a:p>
            <a:r>
              <a:rPr lang="it-IT" dirty="0"/>
              <a:t>TESTO DEL quesito</a:t>
            </a:r>
          </a:p>
        </p:txBody>
      </p:sp>
      <p:sp>
        <p:nvSpPr>
          <p:cNvPr id="3" name="Segnaposto contenuto 2">
            <a:extLst>
              <a:ext uri="{FF2B5EF4-FFF2-40B4-BE49-F238E27FC236}">
                <a16:creationId xmlns:a16="http://schemas.microsoft.com/office/drawing/2014/main" id="{E926E380-BEF6-5E0F-C8C5-4AF22AA0CA80}"/>
              </a:ext>
            </a:extLst>
          </p:cNvPr>
          <p:cNvSpPr>
            <a:spLocks noGrp="1"/>
          </p:cNvSpPr>
          <p:nvPr>
            <p:ph idx="1"/>
          </p:nvPr>
        </p:nvSpPr>
        <p:spPr>
          <a:xfrm>
            <a:off x="1141413" y="1593909"/>
            <a:ext cx="9905998" cy="4914549"/>
          </a:xfrm>
        </p:spPr>
        <p:txBody>
          <a:bodyPr>
            <a:normAutofit fontScale="92500" lnSpcReduction="10000"/>
          </a:bodyPr>
          <a:lstStyle/>
          <a:p>
            <a:pPr algn="just"/>
            <a:endParaRPr lang="it-IT" dirty="0"/>
          </a:p>
          <a:p>
            <a:pPr algn="just"/>
            <a:r>
              <a:rPr lang="it-IT" dirty="0"/>
              <a:t>Gustavo e </a:t>
            </a:r>
            <a:r>
              <a:rPr lang="it-IT" dirty="0" err="1"/>
              <a:t>ginevra</a:t>
            </a:r>
            <a:r>
              <a:rPr lang="it-IT" dirty="0"/>
              <a:t> devono fare una ricerca insieme. Per poter organizzare un incontro Gustavo chiede a Ginevra il suo numero di telefono. Ginevra gli fornisce le prime otto cifre del suo numero ma poi decide di metterlo alla prova con un indovinello: «L’ultima cifra del mio numero telefonico e’ quel numero il cui precedente, sommato a quattro, e’ uguale alla somma del suo successivo e di due». Come può fare gustavo per scoprire l’ultima cifra del numero?</a:t>
            </a:r>
          </a:p>
          <a:p>
            <a:pPr algn="just"/>
            <a:r>
              <a:rPr lang="it-IT" dirty="0"/>
              <a:t>Traduci l’indovinello in linguaggio matematico</a:t>
            </a:r>
          </a:p>
          <a:p>
            <a:pPr algn="just"/>
            <a:r>
              <a:rPr lang="it-IT" dirty="0"/>
              <a:t>Trova la soluzione</a:t>
            </a:r>
          </a:p>
          <a:p>
            <a:pPr algn="just"/>
            <a:r>
              <a:rPr lang="it-IT" dirty="0"/>
              <a:t>Rifletti: secondo te Ginevra vuole dare il proprio numero a Gustavo? Giustifica la risposta</a:t>
            </a:r>
          </a:p>
          <a:p>
            <a:pPr algn="just"/>
            <a:endParaRPr lang="it-IT" dirty="0"/>
          </a:p>
          <a:p>
            <a:pPr algn="just"/>
            <a:r>
              <a:rPr lang="it-IT" dirty="0"/>
              <a:t>SOLUZIONI</a:t>
            </a:r>
          </a:p>
          <a:p>
            <a:pPr lvl="1" algn="just"/>
            <a:r>
              <a:rPr lang="it-IT" dirty="0"/>
              <a:t>(x - 1) + 4 = (x + 1) + 2      x+3 = x+3       </a:t>
            </a:r>
            <a:r>
              <a:rPr lang="it-IT" dirty="0">
                <a:sym typeface="Wingdings" panose="05000000000000000000" pitchFamily="2" charset="2"/>
              </a:rPr>
              <a:t></a:t>
            </a:r>
            <a:r>
              <a:rPr lang="it-IT" dirty="0"/>
              <a:t> 0 x = 0      indeterminata – non accettabile</a:t>
            </a:r>
          </a:p>
          <a:p>
            <a:pPr algn="just"/>
            <a:endParaRPr lang="it-IT" dirty="0"/>
          </a:p>
          <a:p>
            <a:pPr algn="just"/>
            <a:endParaRPr lang="it-IT" dirty="0"/>
          </a:p>
        </p:txBody>
      </p:sp>
    </p:spTree>
    <p:extLst>
      <p:ext uri="{BB962C8B-B14F-4D97-AF65-F5344CB8AC3E}">
        <p14:creationId xmlns:p14="http://schemas.microsoft.com/office/powerpoint/2010/main" val="2864401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72EEA4-F03D-AE0E-5087-33821916C225}"/>
              </a:ext>
            </a:extLst>
          </p:cNvPr>
          <p:cNvSpPr>
            <a:spLocks noGrp="1"/>
          </p:cNvSpPr>
          <p:nvPr>
            <p:ph type="title"/>
          </p:nvPr>
        </p:nvSpPr>
        <p:spPr>
          <a:xfrm>
            <a:off x="1141413" y="148206"/>
            <a:ext cx="9905998" cy="1084976"/>
          </a:xfrm>
        </p:spPr>
        <p:txBody>
          <a:bodyPr/>
          <a:lstStyle/>
          <a:p>
            <a:r>
              <a:rPr lang="it-IT" dirty="0"/>
              <a:t>CONSIDERAZIONI (1)</a:t>
            </a:r>
          </a:p>
        </p:txBody>
      </p:sp>
      <p:sp>
        <p:nvSpPr>
          <p:cNvPr id="3" name="Segnaposto contenuto 2">
            <a:extLst>
              <a:ext uri="{FF2B5EF4-FFF2-40B4-BE49-F238E27FC236}">
                <a16:creationId xmlns:a16="http://schemas.microsoft.com/office/drawing/2014/main" id="{8CAB6135-0FD6-E990-8FE6-87F8C3F4271C}"/>
              </a:ext>
            </a:extLst>
          </p:cNvPr>
          <p:cNvSpPr>
            <a:spLocks noGrp="1"/>
          </p:cNvSpPr>
          <p:nvPr>
            <p:ph idx="1"/>
          </p:nvPr>
        </p:nvSpPr>
        <p:spPr>
          <a:xfrm>
            <a:off x="1141413" y="1040236"/>
            <a:ext cx="9905998" cy="5402510"/>
          </a:xfrm>
        </p:spPr>
        <p:txBody>
          <a:bodyPr>
            <a:normAutofit fontScale="92500" lnSpcReduction="10000"/>
          </a:bodyPr>
          <a:lstStyle/>
          <a:p>
            <a:pPr algn="just"/>
            <a:r>
              <a:rPr lang="it-IT" dirty="0"/>
              <a:t>In generale ogni studente ha collaborato con il compagno per arrivare alla soluzione del quesito. Solamente in due coppie i ragazzi non hanno collaborato (entrambe le volte si trattava di una coppia non equilibrata dove il compagno più capace ha finito per fare tutto il ragionamento). In un altro caso, inoltre, il membro più debole di una coppia ha dovuto imporsi per far valere la propria opinione sul compagno che non si fidava</a:t>
            </a:r>
          </a:p>
          <a:p>
            <a:pPr algn="just"/>
            <a:r>
              <a:rPr lang="it-IT" dirty="0"/>
              <a:t>Il problema proposto non appartiene al contesto reale (si tratta, in effetti, di un indovinello matematico) ma l’averlo legato ad una storia è già bastato per renderlo agli occhi dei ragazzi più autentico e stimolante tanto che qualcuno di loro, in effetti, ha fornito alcune motivazioni di carattere più psicologico che matematico (</a:t>
            </a:r>
            <a:r>
              <a:rPr lang="it-IT" dirty="0">
                <a:solidFill>
                  <a:schemeClr val="accent1"/>
                </a:solidFill>
              </a:rPr>
              <a:t>PROTOCOLLO 1</a:t>
            </a:r>
            <a:r>
              <a:rPr lang="it-IT" dirty="0"/>
              <a:t>) </a:t>
            </a:r>
          </a:p>
          <a:p>
            <a:pPr algn="just"/>
            <a:r>
              <a:rPr lang="it-IT" dirty="0"/>
              <a:t>Lo scopo dell’attività non era tanto quello di esercitarsi nella risoluzione di un’equazione (che era banale) quanto nella traduzione del linguaggio verbale in linguaggio algebrico e nel fare emergere il significato di indeterminato</a:t>
            </a:r>
          </a:p>
          <a:p>
            <a:pPr algn="just"/>
            <a:r>
              <a:rPr lang="it-IT" dirty="0"/>
              <a:t>Tutti i ragazzi hanno intuito che per risolvere il problema avrebbero dovuto impostare una equazione e tutti hanno facilmente individuato nell’ultima cifra del numero telefonico l’incognita x</a:t>
            </a:r>
          </a:p>
          <a:p>
            <a:pPr algn="just"/>
            <a:endParaRPr lang="it-IT" dirty="0"/>
          </a:p>
        </p:txBody>
      </p:sp>
    </p:spTree>
    <p:extLst>
      <p:ext uri="{BB962C8B-B14F-4D97-AF65-F5344CB8AC3E}">
        <p14:creationId xmlns:p14="http://schemas.microsoft.com/office/powerpoint/2010/main" val="1919778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0D7723-DD5A-597D-2FE8-CEA13771A602}"/>
              </a:ext>
            </a:extLst>
          </p:cNvPr>
          <p:cNvSpPr>
            <a:spLocks noGrp="1"/>
          </p:cNvSpPr>
          <p:nvPr>
            <p:ph type="title"/>
          </p:nvPr>
        </p:nvSpPr>
        <p:spPr>
          <a:xfrm>
            <a:off x="1141413" y="425042"/>
            <a:ext cx="9905998" cy="1235978"/>
          </a:xfrm>
        </p:spPr>
        <p:txBody>
          <a:bodyPr/>
          <a:lstStyle/>
          <a:p>
            <a:r>
              <a:rPr lang="it-IT" dirty="0"/>
              <a:t>CONSIDERAZIONI (2)</a:t>
            </a:r>
          </a:p>
        </p:txBody>
      </p:sp>
      <p:sp>
        <p:nvSpPr>
          <p:cNvPr id="3" name="Segnaposto contenuto 2">
            <a:extLst>
              <a:ext uri="{FF2B5EF4-FFF2-40B4-BE49-F238E27FC236}">
                <a16:creationId xmlns:a16="http://schemas.microsoft.com/office/drawing/2014/main" id="{C964D6BC-DBB9-BE8B-41A4-A6048F0101AA}"/>
              </a:ext>
            </a:extLst>
          </p:cNvPr>
          <p:cNvSpPr>
            <a:spLocks noGrp="1"/>
          </p:cNvSpPr>
          <p:nvPr>
            <p:ph idx="1"/>
          </p:nvPr>
        </p:nvSpPr>
        <p:spPr>
          <a:xfrm>
            <a:off x="1141413" y="2063692"/>
            <a:ext cx="9905998" cy="4235041"/>
          </a:xfrm>
        </p:spPr>
        <p:txBody>
          <a:bodyPr>
            <a:normAutofit fontScale="85000" lnSpcReduction="20000"/>
          </a:bodyPr>
          <a:lstStyle/>
          <a:p>
            <a:pPr algn="just"/>
            <a:r>
              <a:rPr lang="it-IT" dirty="0"/>
              <a:t>PERCENTUALE DEI RAGAZZI CHE HANNO SVOLTO CORRETTAMENTE L’INTERA  ATTIVITA’ 30% (</a:t>
            </a:r>
            <a:r>
              <a:rPr lang="it-IT" dirty="0">
                <a:solidFill>
                  <a:schemeClr val="accent1"/>
                </a:solidFill>
              </a:rPr>
              <a:t>PROTOCOLLO 2</a:t>
            </a:r>
            <a:r>
              <a:rPr lang="it-IT" dirty="0"/>
              <a:t>)</a:t>
            </a:r>
          </a:p>
          <a:p>
            <a:pPr algn="just"/>
            <a:endParaRPr lang="it-IT" dirty="0"/>
          </a:p>
          <a:p>
            <a:pPr algn="just"/>
            <a:r>
              <a:rPr lang="it-IT" dirty="0"/>
              <a:t>DIFFICOLTA’ RISCONTRATE:</a:t>
            </a:r>
          </a:p>
          <a:p>
            <a:pPr algn="just"/>
            <a:r>
              <a:rPr lang="it-IT" dirty="0"/>
              <a:t>TRADUZIONE DEL TESTO IN LINGUAGGIO MATEMATICO (CORRETTA 60% DEI RAGAZZI) dovuta alla difficoltà di rendere le espressioni «precedente» e «successivo»</a:t>
            </a:r>
          </a:p>
          <a:p>
            <a:pPr algn="just"/>
            <a:r>
              <a:rPr lang="it-IT" dirty="0"/>
              <a:t>SVOLGIMENTO DELL’EQUAZIONE IMPOSTATA anche se scorretta (CORRETTO 55% DEI RAGAZZI) errori di distrazione </a:t>
            </a:r>
          </a:p>
          <a:p>
            <a:pPr algn="just"/>
            <a:r>
              <a:rPr lang="it-IT" dirty="0"/>
              <a:t>DISCUSSIONE DELL’EQUAZIONE IMPOSTATA anche se scorretta (SVOLTA NEL 50% DEI CASI E IN QUESTI CASI SEMPRE CORRETTA) </a:t>
            </a:r>
          </a:p>
          <a:p>
            <a:pPr algn="just"/>
            <a:r>
              <a:rPr lang="it-IT" dirty="0"/>
              <a:t>ACCETTABILITA’ DELLA SOLUZIONE DELL’EQUAZIONE anche se scorretta COME SOLUZIONE DEL PROBLEMA (CORRETTA 65% DEI CASI – la percentuale maggiore rispetto a quella relativa alla discussione dell’equazione è dovuta al fatto che qualche ragazzo ha risposto all’ultimo punto del quesito senza esplicitare la discussione dell’equazione) (</a:t>
            </a:r>
            <a:r>
              <a:rPr lang="it-IT" dirty="0">
                <a:solidFill>
                  <a:schemeClr val="accent1"/>
                </a:solidFill>
              </a:rPr>
              <a:t>PROTOCOLLO 3 e PROTOCOLLO 4</a:t>
            </a:r>
            <a:r>
              <a:rPr lang="it-IT" dirty="0"/>
              <a:t>)</a:t>
            </a:r>
          </a:p>
          <a:p>
            <a:endParaRPr lang="it-IT" dirty="0"/>
          </a:p>
        </p:txBody>
      </p:sp>
    </p:spTree>
    <p:extLst>
      <p:ext uri="{BB962C8B-B14F-4D97-AF65-F5344CB8AC3E}">
        <p14:creationId xmlns:p14="http://schemas.microsoft.com/office/powerpoint/2010/main" val="734344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a:extLst>
              <a:ext uri="{FF2B5EF4-FFF2-40B4-BE49-F238E27FC236}">
                <a16:creationId xmlns:a16="http://schemas.microsoft.com/office/drawing/2014/main" id="{C8170158-BB42-BE8B-A182-8893E9C69E3C}"/>
              </a:ext>
            </a:extLst>
          </p:cNvPr>
          <p:cNvSpPr>
            <a:spLocks noGrp="1"/>
          </p:cNvSpPr>
          <p:nvPr>
            <p:ph type="body" idx="1"/>
          </p:nvPr>
        </p:nvSpPr>
        <p:spPr>
          <a:xfrm>
            <a:off x="1141412" y="695587"/>
            <a:ext cx="4588931" cy="576262"/>
          </a:xfrm>
        </p:spPr>
        <p:txBody>
          <a:bodyPr/>
          <a:lstStyle/>
          <a:p>
            <a:pPr algn="ctr"/>
            <a:r>
              <a:rPr lang="it-IT" dirty="0">
                <a:solidFill>
                  <a:schemeClr val="accent1"/>
                </a:solidFill>
              </a:rPr>
              <a:t>PROTOCOLLO 1</a:t>
            </a:r>
          </a:p>
        </p:txBody>
      </p:sp>
      <p:pic>
        <p:nvPicPr>
          <p:cNvPr id="11" name="Segnaposto contenuto 10">
            <a:extLst>
              <a:ext uri="{FF2B5EF4-FFF2-40B4-BE49-F238E27FC236}">
                <a16:creationId xmlns:a16="http://schemas.microsoft.com/office/drawing/2014/main" id="{02C59026-A773-2E32-A99E-349364B41FEC}"/>
              </a:ext>
            </a:extLst>
          </p:cNvPr>
          <p:cNvPicPr>
            <a:picLocks noGrp="1" noChangeAspect="1"/>
          </p:cNvPicPr>
          <p:nvPr>
            <p:ph sz="half" idx="2"/>
          </p:nvPr>
        </p:nvPicPr>
        <p:blipFill>
          <a:blip r:embed="rId2"/>
          <a:stretch>
            <a:fillRect/>
          </a:stretch>
        </p:blipFill>
        <p:spPr>
          <a:xfrm>
            <a:off x="1327576" y="1395598"/>
            <a:ext cx="4167214" cy="4766815"/>
          </a:xfrm>
        </p:spPr>
      </p:pic>
      <p:sp>
        <p:nvSpPr>
          <p:cNvPr id="8" name="Segnaposto testo 7">
            <a:extLst>
              <a:ext uri="{FF2B5EF4-FFF2-40B4-BE49-F238E27FC236}">
                <a16:creationId xmlns:a16="http://schemas.microsoft.com/office/drawing/2014/main" id="{8843F990-9B4A-4BE0-F05E-FE13401729E1}"/>
              </a:ext>
            </a:extLst>
          </p:cNvPr>
          <p:cNvSpPr>
            <a:spLocks noGrp="1"/>
          </p:cNvSpPr>
          <p:nvPr>
            <p:ph type="body" sz="quarter" idx="3"/>
          </p:nvPr>
        </p:nvSpPr>
        <p:spPr>
          <a:xfrm>
            <a:off x="6609286" y="754310"/>
            <a:ext cx="4604280" cy="576262"/>
          </a:xfrm>
        </p:spPr>
        <p:txBody>
          <a:bodyPr/>
          <a:lstStyle/>
          <a:p>
            <a:pPr algn="ctr"/>
            <a:r>
              <a:rPr lang="it-IT" dirty="0">
                <a:solidFill>
                  <a:schemeClr val="accent1"/>
                </a:solidFill>
              </a:rPr>
              <a:t>PROTOCOLLO 2</a:t>
            </a:r>
          </a:p>
        </p:txBody>
      </p:sp>
      <p:pic>
        <p:nvPicPr>
          <p:cNvPr id="13" name="Segnaposto contenuto 12">
            <a:extLst>
              <a:ext uri="{FF2B5EF4-FFF2-40B4-BE49-F238E27FC236}">
                <a16:creationId xmlns:a16="http://schemas.microsoft.com/office/drawing/2014/main" id="{306010D6-1332-DCE0-273C-8EF84DC95A8A}"/>
              </a:ext>
            </a:extLst>
          </p:cNvPr>
          <p:cNvPicPr>
            <a:picLocks noGrp="1" noChangeAspect="1"/>
          </p:cNvPicPr>
          <p:nvPr>
            <p:ph sz="quarter" idx="4"/>
          </p:nvPr>
        </p:nvPicPr>
        <p:blipFill>
          <a:blip r:embed="rId3"/>
          <a:stretch>
            <a:fillRect/>
          </a:stretch>
        </p:blipFill>
        <p:spPr>
          <a:xfrm>
            <a:off x="6609286" y="1895913"/>
            <a:ext cx="4847273" cy="3710730"/>
          </a:xfrm>
        </p:spPr>
      </p:pic>
    </p:spTree>
    <p:extLst>
      <p:ext uri="{BB962C8B-B14F-4D97-AF65-F5344CB8AC3E}">
        <p14:creationId xmlns:p14="http://schemas.microsoft.com/office/powerpoint/2010/main" val="28874696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ete">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0F262FD6-3409-4039-A531-64BD4D2F99E4}"/>
    </a:ext>
  </a:extLst>
</a:theme>
</file>

<file path=docProps/app.xml><?xml version="1.0" encoding="utf-8"?>
<Properties xmlns="http://schemas.openxmlformats.org/officeDocument/2006/extended-properties" xmlns:vt="http://schemas.openxmlformats.org/officeDocument/2006/docPropsVTypes">
  <Template>TM03457485[[fn=Rete]]</Template>
  <TotalTime>5791</TotalTime>
  <Words>1228</Words>
  <Application>Microsoft Office PowerPoint</Application>
  <PresentationFormat>Widescreen</PresentationFormat>
  <Paragraphs>79</Paragraphs>
  <Slides>11</Slides>
  <Notes>0</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11</vt:i4>
      </vt:variant>
    </vt:vector>
  </HeadingPairs>
  <TitlesOfParts>
    <vt:vector size="14" baseType="lpstr">
      <vt:lpstr>Arial</vt:lpstr>
      <vt:lpstr>Century Gothic</vt:lpstr>
      <vt:lpstr>Rete</vt:lpstr>
      <vt:lpstr>Il numero di telefono misterioso</vt:lpstr>
      <vt:lpstr>Presentazione della classe A CUI E’ STATA PROPOSTA L’ATTIVITà</vt:lpstr>
      <vt:lpstr>Presentazione dell’attività (1)</vt:lpstr>
      <vt:lpstr>PRESENTAZIONE DELL’ATTIVITà (2)</vt:lpstr>
      <vt:lpstr>Presentazione dell’attività (3)</vt:lpstr>
      <vt:lpstr>TESTO DEL quesito</vt:lpstr>
      <vt:lpstr>CONSIDERAZIONI (1)</vt:lpstr>
      <vt:lpstr>CONSIDERAZIONI (2)</vt:lpstr>
      <vt:lpstr>Presentazione standard di PowerPoint</vt:lpstr>
      <vt:lpstr>Presentazione standard di PowerPoint</vt:lpstr>
      <vt:lpstr>ALTRE OPZIONI CHE POTREBBERO ESSERE PROPOSTE : «L’ULTIMA CIFRA DEL MIO NUMERO TELEFONICO 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numero di telefono misterioso</dc:title>
  <dc:creator>katia accatino</dc:creator>
  <cp:lastModifiedBy>katia accatino</cp:lastModifiedBy>
  <cp:revision>7</cp:revision>
  <dcterms:created xsi:type="dcterms:W3CDTF">2023-04-15T14:21:21Z</dcterms:created>
  <dcterms:modified xsi:type="dcterms:W3CDTF">2023-04-25T21:28:04Z</dcterms:modified>
</cp:coreProperties>
</file>